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-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-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-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hyperlink" Target="http://groups.google.com/group/comp.lang.c++/browse_thread/thread/ad808ee729f8957c/e977f9cd160865e9?q=Always+code+as+if+the+guy+who+ends+up+maintaining+your+code+will+be+a+violent+psychopath+who+knows+where+you+live.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hyperlink" Target="https://addyo.substack.com/p/the-70-problem-hard-truths-about" TargetMode="External"/><Relationship Id="rId4" Type="http://schemas.openxmlformats.org/officeDocument/2006/relationships/image" Target="../media/image10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7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tthias Felleisen, PL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Matthias Felleisen, PLT </a:t>
            </a:r>
          </a:p>
        </p:txBody>
      </p:sp>
      <p:sp>
        <p:nvSpPr>
          <p:cNvPr id="152" name="Socially Responsible Software Develop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70" sz="8500"/>
            </a:lvl1pPr>
          </a:lstStyle>
          <a:p>
            <a:pPr/>
            <a:r>
              <a:t>Socially Responsible Software Development</a:t>
            </a:r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16204110" y="3027153"/>
            <a:ext cx="7575245" cy="5738987"/>
            <a:chOff x="0" y="0"/>
            <a:chExt cx="7575243" cy="5738985"/>
          </a:xfrm>
        </p:grpSpPr>
        <p:sp>
          <p:nvSpPr>
            <p:cNvPr id="305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6" name="what?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what?</a:t>
              </a:r>
            </a:p>
          </p:txBody>
        </p:sp>
      </p:grpSp>
      <p:sp>
        <p:nvSpPr>
          <p:cNvPr id="308" name="how?"/>
          <p:cNvSpPr/>
          <p:nvPr/>
        </p:nvSpPr>
        <p:spPr>
          <a:xfrm>
            <a:off x="16204110" y="5306051"/>
            <a:ext cx="675560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  <a:alpha val="2066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309" name="why?"/>
          <p:cNvSpPr/>
          <p:nvPr/>
        </p:nvSpPr>
        <p:spPr>
          <a:xfrm>
            <a:off x="16259672" y="5978811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>
              <a:alpha val="2022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315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11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2" name="create code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rPr>
                <a:solidFill>
                  <a:srgbClr val="000000"/>
                </a:solidFill>
              </a:rPr>
              <a:t>create</a:t>
            </a:r>
            <a:r>
              <a:t>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313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4" name="What:  All code is created by pairs of software developers."/>
          <p:cNvSpPr txBox="1"/>
          <p:nvPr/>
        </p:nvSpPr>
        <p:spPr>
          <a:xfrm>
            <a:off x="9709372" y="5454500"/>
            <a:ext cx="6030956" cy="225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What:  All code is created by pairs of software developers.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16204110" y="3027153"/>
            <a:ext cx="7575245" cy="5738987"/>
            <a:chOff x="0" y="0"/>
            <a:chExt cx="7575243" cy="5738985"/>
          </a:xfrm>
        </p:grpSpPr>
        <p:sp>
          <p:nvSpPr>
            <p:cNvPr id="318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9" name="what?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>
                <a:alpha val="1901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what?</a:t>
              </a:r>
            </a:p>
          </p:txBody>
        </p:sp>
      </p:grpSp>
      <p:sp>
        <p:nvSpPr>
          <p:cNvPr id="321" name="how?"/>
          <p:cNvSpPr/>
          <p:nvPr/>
        </p:nvSpPr>
        <p:spPr>
          <a:xfrm>
            <a:off x="16204110" y="5306051"/>
            <a:ext cx="675560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322" name="why?"/>
          <p:cNvSpPr/>
          <p:nvPr/>
        </p:nvSpPr>
        <p:spPr>
          <a:xfrm>
            <a:off x="16259672" y="5978811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>
              <a:alpha val="2022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329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24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5" name="create code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rPr>
                <a:solidFill>
                  <a:srgbClr val="000000"/>
                </a:solidFill>
              </a:rPr>
              <a:t>create</a:t>
            </a:r>
            <a:r>
              <a:t>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326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7" name="How:  One developer drives the development, the other questions the code."/>
          <p:cNvSpPr txBox="1"/>
          <p:nvPr/>
        </p:nvSpPr>
        <p:spPr>
          <a:xfrm>
            <a:off x="9398202" y="2313012"/>
            <a:ext cx="6644482" cy="29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How:  One developer drives the development, the other questions the code.</a:t>
            </a:r>
          </a:p>
        </p:txBody>
      </p:sp>
      <p:sp>
        <p:nvSpPr>
          <p:cNvPr id="328" name="How:  Every so often the developers switch roles."/>
          <p:cNvSpPr txBox="1"/>
          <p:nvPr/>
        </p:nvSpPr>
        <p:spPr>
          <a:xfrm>
            <a:off x="9730059" y="8931492"/>
            <a:ext cx="5980767" cy="225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How:  Every so often the developers switch roles.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grpSp>
        <p:nvGrpSpPr>
          <p:cNvPr id="334" name="Group"/>
          <p:cNvGrpSpPr/>
          <p:nvPr/>
        </p:nvGrpSpPr>
        <p:grpSpPr>
          <a:xfrm>
            <a:off x="16204110" y="3027153"/>
            <a:ext cx="7575245" cy="5738987"/>
            <a:chOff x="0" y="0"/>
            <a:chExt cx="7575243" cy="5738985"/>
          </a:xfrm>
        </p:grpSpPr>
        <p:sp>
          <p:nvSpPr>
            <p:cNvPr id="332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3" name="what?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>
                <a:alpha val="24876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what?</a:t>
              </a:r>
            </a:p>
          </p:txBody>
        </p:sp>
      </p:grpSp>
      <p:sp>
        <p:nvSpPr>
          <p:cNvPr id="335" name="how?"/>
          <p:cNvSpPr/>
          <p:nvPr/>
        </p:nvSpPr>
        <p:spPr>
          <a:xfrm>
            <a:off x="16204110" y="5306051"/>
            <a:ext cx="675560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  <a:alpha val="2066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336" name="why?"/>
          <p:cNvSpPr/>
          <p:nvPr/>
        </p:nvSpPr>
        <p:spPr>
          <a:xfrm>
            <a:off x="16259672" y="5978811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342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38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9" name="create code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rPr>
                <a:solidFill>
                  <a:srgbClr val="000000"/>
                </a:solidFill>
              </a:rPr>
              <a:t>create</a:t>
            </a:r>
            <a:r>
              <a:t>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340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1" name="Why? Oh why are two people being paid to develop one piece of code?"/>
          <p:cNvSpPr txBox="1"/>
          <p:nvPr/>
        </p:nvSpPr>
        <p:spPr>
          <a:xfrm>
            <a:off x="9600667" y="5367934"/>
            <a:ext cx="5669175" cy="29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Why? Oh why are two people being paid to develop one piece of code?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345" name="Male"/>
          <p:cNvSpPr/>
          <p:nvPr/>
        </p:nvSpPr>
        <p:spPr>
          <a:xfrm>
            <a:off x="4618252" y="5326852"/>
            <a:ext cx="1293086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5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47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8" name="two people…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t>two people 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create code</a:t>
            </a:r>
          </a:p>
        </p:txBody>
      </p:sp>
      <p:sp>
        <p:nvSpPr>
          <p:cNvPr id="349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0" name="Computer"/>
          <p:cNvSpPr/>
          <p:nvPr/>
        </p:nvSpPr>
        <p:spPr>
          <a:xfrm>
            <a:off x="2882141" y="7098345"/>
            <a:ext cx="1389802" cy="112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1" name="represents the future receipient of this code:…"/>
          <p:cNvSpPr/>
          <p:nvPr/>
        </p:nvSpPr>
        <p:spPr>
          <a:xfrm>
            <a:off x="3622511" y="1089915"/>
            <a:ext cx="16360380" cy="644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53" y="0"/>
                </a:moveTo>
                <a:cubicBezTo>
                  <a:pt x="10006" y="0"/>
                  <a:pt x="9969" y="95"/>
                  <a:pt x="9969" y="213"/>
                </a:cubicBezTo>
                <a:lnTo>
                  <a:pt x="9969" y="8155"/>
                </a:lnTo>
                <a:lnTo>
                  <a:pt x="0" y="21600"/>
                </a:lnTo>
                <a:lnTo>
                  <a:pt x="10265" y="8740"/>
                </a:lnTo>
                <a:lnTo>
                  <a:pt x="21516" y="8740"/>
                </a:lnTo>
                <a:cubicBezTo>
                  <a:pt x="21562" y="8740"/>
                  <a:pt x="21600" y="8645"/>
                  <a:pt x="21600" y="8527"/>
                </a:cubicBezTo>
                <a:lnTo>
                  <a:pt x="21600" y="213"/>
                </a:lnTo>
                <a:cubicBezTo>
                  <a:pt x="21600" y="95"/>
                  <a:pt x="21562" y="0"/>
                  <a:pt x="21516" y="0"/>
                </a:cubicBezTo>
                <a:lnTo>
                  <a:pt x="10053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represents the future receipient of this code: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is is readable? 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does it work properly?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are we designing it systematically?</a:t>
            </a:r>
          </a:p>
        </p:txBody>
      </p:sp>
      <p:sp>
        <p:nvSpPr>
          <p:cNvPr id="352" name="shared knowledge: one is here…"/>
          <p:cNvSpPr/>
          <p:nvPr/>
        </p:nvSpPr>
        <p:spPr>
          <a:xfrm>
            <a:off x="3671275" y="4723527"/>
            <a:ext cx="19610389" cy="2897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85" y="0"/>
                </a:moveTo>
                <a:cubicBezTo>
                  <a:pt x="10246" y="0"/>
                  <a:pt x="10215" y="212"/>
                  <a:pt x="10215" y="473"/>
                </a:cubicBezTo>
                <a:lnTo>
                  <a:pt x="10215" y="14424"/>
                </a:lnTo>
                <a:lnTo>
                  <a:pt x="0" y="21600"/>
                </a:lnTo>
                <a:lnTo>
                  <a:pt x="11222" y="15808"/>
                </a:lnTo>
                <a:lnTo>
                  <a:pt x="21530" y="15808"/>
                </a:lnTo>
                <a:cubicBezTo>
                  <a:pt x="21569" y="15808"/>
                  <a:pt x="21600" y="15596"/>
                  <a:pt x="21600" y="15335"/>
                </a:cubicBezTo>
                <a:lnTo>
                  <a:pt x="21600" y="473"/>
                </a:lnTo>
                <a:cubicBezTo>
                  <a:pt x="21600" y="212"/>
                  <a:pt x="21569" y="0"/>
                  <a:pt x="21530" y="0"/>
                </a:cubicBezTo>
                <a:lnTo>
                  <a:pt x="10285" y="0"/>
                </a:lnTo>
                <a:close/>
              </a:path>
            </a:pathLst>
          </a:cu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shared knowledge: one is here 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when the other quits, moves to another company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when one person is out sick for a week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when someone travels </a:t>
            </a:r>
          </a:p>
        </p:txBody>
      </p:sp>
      <p:sp>
        <p:nvSpPr>
          <p:cNvPr id="353" name="pair programming spreads coding skills and habits…"/>
          <p:cNvSpPr/>
          <p:nvPr/>
        </p:nvSpPr>
        <p:spPr>
          <a:xfrm>
            <a:off x="3669938" y="7616265"/>
            <a:ext cx="17639110" cy="3154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943" y="4941"/>
                </a:lnTo>
                <a:lnTo>
                  <a:pt x="8943" y="21165"/>
                </a:lnTo>
                <a:cubicBezTo>
                  <a:pt x="8943" y="21405"/>
                  <a:pt x="8978" y="21600"/>
                  <a:pt x="9021" y="21600"/>
                </a:cubicBezTo>
                <a:lnTo>
                  <a:pt x="21522" y="21600"/>
                </a:lnTo>
                <a:cubicBezTo>
                  <a:pt x="21565" y="21600"/>
                  <a:pt x="21600" y="21405"/>
                  <a:pt x="21600" y="21165"/>
                </a:cubicBezTo>
                <a:lnTo>
                  <a:pt x="21600" y="4101"/>
                </a:lnTo>
                <a:cubicBezTo>
                  <a:pt x="21600" y="3861"/>
                  <a:pt x="21565" y="3666"/>
                  <a:pt x="21522" y="3666"/>
                </a:cubicBezTo>
                <a:lnTo>
                  <a:pt x="10264" y="36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pair programming spreads coding skills and habits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I like to learn from others </a:t>
            </a:r>
          </a:p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— when I teach, I learn because I have to justify ideas</a:t>
            </a:r>
          </a:p>
        </p:txBody>
      </p:sp>
      <p:sp>
        <p:nvSpPr>
          <p:cNvPr id="354" name="some programming tasks are dull; par programming can reduce the dull part and avoid bugs due to carelessness"/>
          <p:cNvSpPr/>
          <p:nvPr/>
        </p:nvSpPr>
        <p:spPr>
          <a:xfrm>
            <a:off x="3515518" y="7671736"/>
            <a:ext cx="15771417" cy="541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444" y="13482"/>
                </a:lnTo>
                <a:lnTo>
                  <a:pt x="7444" y="21347"/>
                </a:lnTo>
                <a:cubicBezTo>
                  <a:pt x="7444" y="21487"/>
                  <a:pt x="7483" y="21600"/>
                  <a:pt x="7531" y="21600"/>
                </a:cubicBezTo>
                <a:lnTo>
                  <a:pt x="21513" y="21600"/>
                </a:lnTo>
                <a:cubicBezTo>
                  <a:pt x="21561" y="21600"/>
                  <a:pt x="21600" y="21487"/>
                  <a:pt x="21600" y="21347"/>
                </a:cubicBezTo>
                <a:lnTo>
                  <a:pt x="21600" y="13038"/>
                </a:lnTo>
                <a:cubicBezTo>
                  <a:pt x="21600" y="12898"/>
                  <a:pt x="21561" y="12784"/>
                  <a:pt x="21513" y="12784"/>
                </a:cubicBezTo>
                <a:lnTo>
                  <a:pt x="7733" y="127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some programming tasks are dull; par programming can reduce the dull part and avoid bugs due to carelessness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2"/>
      <p:bldP build="whole" bldLvl="1" animBg="1" rev="0" advAuto="0" spid="354" grpId="4"/>
      <p:bldP build="whole" bldLvl="1" animBg="1" rev="0" advAuto="0" spid="351" grpId="1"/>
      <p:bldP build="whole" bldLvl="1" animBg="1" rev="0" advAuto="0" spid="353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et’s talk about “Us” some mo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talk about “Us” some more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"/>
          <p:cNvGrpSpPr/>
          <p:nvPr/>
        </p:nvGrpSpPr>
        <p:grpSpPr>
          <a:xfrm>
            <a:off x="9734439" y="966870"/>
            <a:ext cx="12856180" cy="12160327"/>
            <a:chOff x="0" y="0"/>
            <a:chExt cx="12856178" cy="12160325"/>
          </a:xfrm>
        </p:grpSpPr>
        <p:sp>
          <p:nvSpPr>
            <p:cNvPr id="359" name="Male"/>
            <p:cNvSpPr/>
            <p:nvPr/>
          </p:nvSpPr>
          <p:spPr>
            <a:xfrm>
              <a:off x="11563093" y="217803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0" name="Male"/>
            <p:cNvSpPr/>
            <p:nvPr/>
          </p:nvSpPr>
          <p:spPr>
            <a:xfrm>
              <a:off x="9061427" y="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1" name="Male"/>
            <p:cNvSpPr/>
            <p:nvPr/>
          </p:nvSpPr>
          <p:spPr>
            <a:xfrm>
              <a:off x="10788836" y="6460831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2" name="Male"/>
            <p:cNvSpPr/>
            <p:nvPr/>
          </p:nvSpPr>
          <p:spPr>
            <a:xfrm>
              <a:off x="5876710" y="829802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3" name="Male"/>
            <p:cNvSpPr/>
            <p:nvPr/>
          </p:nvSpPr>
          <p:spPr>
            <a:xfrm>
              <a:off x="7287600" y="6940145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4" name="Male"/>
            <p:cNvSpPr/>
            <p:nvPr/>
          </p:nvSpPr>
          <p:spPr>
            <a:xfrm>
              <a:off x="4977279" y="4712039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5" name="Arrow 5"/>
            <p:cNvSpPr/>
            <p:nvPr/>
          </p:nvSpPr>
          <p:spPr>
            <a:xfrm>
              <a:off x="7506150" y="3602688"/>
              <a:ext cx="3402244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3" fill="norm" stroke="1" extrusionOk="0">
                  <a:moveTo>
                    <a:pt x="10529" y="0"/>
                  </a:moveTo>
                  <a:lnTo>
                    <a:pt x="10529" y="2252"/>
                  </a:lnTo>
                  <a:cubicBezTo>
                    <a:pt x="6127" y="2290"/>
                    <a:pt x="2426" y="5063"/>
                    <a:pt x="1275" y="8842"/>
                  </a:cubicBezTo>
                  <a:lnTo>
                    <a:pt x="4596" y="10276"/>
                  </a:lnTo>
                  <a:cubicBezTo>
                    <a:pt x="5122" y="7645"/>
                    <a:pt x="7572" y="5648"/>
                    <a:pt x="10529" y="5607"/>
                  </a:cubicBezTo>
                  <a:lnTo>
                    <a:pt x="10529" y="7662"/>
                  </a:lnTo>
                  <a:lnTo>
                    <a:pt x="16091" y="3831"/>
                  </a:lnTo>
                  <a:lnTo>
                    <a:pt x="10529" y="0"/>
                  </a:lnTo>
                  <a:close/>
                  <a:moveTo>
                    <a:pt x="17685" y="4997"/>
                  </a:moveTo>
                  <a:lnTo>
                    <a:pt x="14789" y="7046"/>
                  </a:lnTo>
                  <a:cubicBezTo>
                    <a:pt x="16783" y="8706"/>
                    <a:pt x="17443" y="11456"/>
                    <a:pt x="16235" y="13805"/>
                  </a:cubicBezTo>
                  <a:lnTo>
                    <a:pt x="14269" y="12888"/>
                  </a:lnTo>
                  <a:lnTo>
                    <a:pt x="15451" y="19251"/>
                  </a:lnTo>
                  <a:lnTo>
                    <a:pt x="21600" y="16307"/>
                  </a:lnTo>
                  <a:lnTo>
                    <a:pt x="19446" y="15303"/>
                  </a:lnTo>
                  <a:cubicBezTo>
                    <a:pt x="21285" y="11775"/>
                    <a:pt x="20457" y="7668"/>
                    <a:pt x="17685" y="4997"/>
                  </a:cubicBezTo>
                  <a:close/>
                  <a:moveTo>
                    <a:pt x="972" y="10677"/>
                  </a:moveTo>
                  <a:lnTo>
                    <a:pt x="0" y="17074"/>
                  </a:lnTo>
                  <a:lnTo>
                    <a:pt x="2120" y="16006"/>
                  </a:lnTo>
                  <a:cubicBezTo>
                    <a:pt x="4403" y="19887"/>
                    <a:pt x="9288" y="21600"/>
                    <a:pt x="13647" y="20265"/>
                  </a:cubicBezTo>
                  <a:lnTo>
                    <a:pt x="12998" y="16913"/>
                  </a:lnTo>
                  <a:cubicBezTo>
                    <a:pt x="10149" y="18031"/>
                    <a:pt x="6810" y="16983"/>
                    <a:pt x="5281" y="14416"/>
                  </a:cubicBezTo>
                  <a:lnTo>
                    <a:pt x="7215" y="13443"/>
                  </a:lnTo>
                  <a:lnTo>
                    <a:pt x="972" y="10677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6" name="rotate through pairs in a team"/>
            <p:cNvSpPr/>
            <p:nvPr/>
          </p:nvSpPr>
          <p:spPr>
            <a:xfrm>
              <a:off x="0" y="5902797"/>
              <a:ext cx="9339660" cy="625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5313" y="17216"/>
                  </a:lnTo>
                  <a:lnTo>
                    <a:pt x="147" y="17216"/>
                  </a:lnTo>
                  <a:cubicBezTo>
                    <a:pt x="66" y="17216"/>
                    <a:pt x="0" y="17314"/>
                    <a:pt x="0" y="17435"/>
                  </a:cubicBezTo>
                  <a:lnTo>
                    <a:pt x="0" y="21381"/>
                  </a:lnTo>
                  <a:cubicBezTo>
                    <a:pt x="0" y="21502"/>
                    <a:pt x="66" y="21600"/>
                    <a:pt x="147" y="21600"/>
                  </a:cubicBezTo>
                  <a:lnTo>
                    <a:pt x="15571" y="21600"/>
                  </a:lnTo>
                  <a:cubicBezTo>
                    <a:pt x="15652" y="21600"/>
                    <a:pt x="15717" y="21502"/>
                    <a:pt x="15717" y="21381"/>
                  </a:cubicBezTo>
                  <a:lnTo>
                    <a:pt x="15717" y="179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rotate through pairs in a team</a:t>
              </a:r>
            </a:p>
          </p:txBody>
        </p:sp>
      </p:grpSp>
      <p:sp>
        <p:nvSpPr>
          <p:cNvPr id="368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369" name="Male"/>
          <p:cNvSpPr/>
          <p:nvPr/>
        </p:nvSpPr>
        <p:spPr>
          <a:xfrm>
            <a:off x="4618252" y="5326852"/>
            <a:ext cx="1293086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9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71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2" name="two people…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t>two people 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create code</a:t>
            </a:r>
          </a:p>
        </p:txBody>
      </p:sp>
      <p:sp>
        <p:nvSpPr>
          <p:cNvPr id="373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4" name="Computer"/>
          <p:cNvSpPr/>
          <p:nvPr/>
        </p:nvSpPr>
        <p:spPr>
          <a:xfrm>
            <a:off x="2882141" y="7098345"/>
            <a:ext cx="1389802" cy="112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78" name="Group"/>
          <p:cNvGrpSpPr/>
          <p:nvPr/>
        </p:nvGrpSpPr>
        <p:grpSpPr>
          <a:xfrm>
            <a:off x="1811423" y="9372092"/>
            <a:ext cx="7317167" cy="1658531"/>
            <a:chOff x="0" y="0"/>
            <a:chExt cx="7317165" cy="1658529"/>
          </a:xfrm>
        </p:grpSpPr>
        <p:sp>
          <p:nvSpPr>
            <p:cNvPr id="375" name="Echo Chamber"/>
            <p:cNvSpPr txBox="1"/>
            <p:nvPr/>
          </p:nvSpPr>
          <p:spPr>
            <a:xfrm>
              <a:off x="1053685" y="268432"/>
              <a:ext cx="5209795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2600"/>
                  </a:solidFill>
                </a:defRPr>
              </a:lvl1pPr>
            </a:lstStyle>
            <a:p>
              <a:pPr/>
              <a:r>
                <a:t>Echo Chamber</a:t>
              </a:r>
            </a:p>
          </p:txBody>
        </p:sp>
        <p:sp>
          <p:nvSpPr>
            <p:cNvPr id="376" name="High Voltage"/>
            <p:cNvSpPr/>
            <p:nvPr/>
          </p:nvSpPr>
          <p:spPr>
            <a:xfrm>
              <a:off x="6630357" y="0"/>
              <a:ext cx="686809" cy="153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0" y="14180"/>
                  </a:lnTo>
                  <a:lnTo>
                    <a:pt x="13308" y="11222"/>
                  </a:lnTo>
                  <a:lnTo>
                    <a:pt x="10366" y="17893"/>
                  </a:lnTo>
                  <a:lnTo>
                    <a:pt x="6675" y="17567"/>
                  </a:lnTo>
                  <a:cubicBezTo>
                    <a:pt x="6360" y="17540"/>
                    <a:pt x="6128" y="17697"/>
                    <a:pt x="6305" y="17817"/>
                  </a:cubicBezTo>
                  <a:lnTo>
                    <a:pt x="12214" y="21600"/>
                  </a:lnTo>
                  <a:lnTo>
                    <a:pt x="18116" y="17822"/>
                  </a:lnTo>
                  <a:cubicBezTo>
                    <a:pt x="18294" y="17702"/>
                    <a:pt x="18059" y="17544"/>
                    <a:pt x="17742" y="17574"/>
                  </a:cubicBezTo>
                  <a:lnTo>
                    <a:pt x="14134" y="17900"/>
                  </a:lnTo>
                  <a:lnTo>
                    <a:pt x="21600" y="7126"/>
                  </a:lnTo>
                  <a:lnTo>
                    <a:pt x="6890" y="10410"/>
                  </a:lnTo>
                  <a:lnTo>
                    <a:pt x="15555" y="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7" name="High Voltage"/>
            <p:cNvSpPr/>
            <p:nvPr/>
          </p:nvSpPr>
          <p:spPr>
            <a:xfrm>
              <a:off x="0" y="127000"/>
              <a:ext cx="686809" cy="153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0" y="14180"/>
                  </a:lnTo>
                  <a:lnTo>
                    <a:pt x="13308" y="11222"/>
                  </a:lnTo>
                  <a:lnTo>
                    <a:pt x="10366" y="17893"/>
                  </a:lnTo>
                  <a:lnTo>
                    <a:pt x="6675" y="17567"/>
                  </a:lnTo>
                  <a:cubicBezTo>
                    <a:pt x="6360" y="17540"/>
                    <a:pt x="6128" y="17697"/>
                    <a:pt x="6305" y="17817"/>
                  </a:cubicBezTo>
                  <a:lnTo>
                    <a:pt x="12214" y="21600"/>
                  </a:lnTo>
                  <a:lnTo>
                    <a:pt x="18116" y="17822"/>
                  </a:lnTo>
                  <a:cubicBezTo>
                    <a:pt x="18294" y="17702"/>
                    <a:pt x="18059" y="17544"/>
                    <a:pt x="17742" y="17574"/>
                  </a:cubicBezTo>
                  <a:lnTo>
                    <a:pt x="14134" y="17900"/>
                  </a:lnTo>
                  <a:lnTo>
                    <a:pt x="21600" y="7126"/>
                  </a:lnTo>
                  <a:lnTo>
                    <a:pt x="6890" y="10410"/>
                  </a:lnTo>
                  <a:lnTo>
                    <a:pt x="15555" y="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2"/>
      <p:bldP build="whole" bldLvl="1" animBg="1" rev="0" advAuto="0" spid="3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382" name="Male"/>
          <p:cNvSpPr/>
          <p:nvPr/>
        </p:nvSpPr>
        <p:spPr>
          <a:xfrm>
            <a:off x="4618252" y="5326852"/>
            <a:ext cx="1293086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5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84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5" name="two people…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t>two people 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create code</a:t>
            </a:r>
          </a:p>
        </p:txBody>
      </p:sp>
      <p:sp>
        <p:nvSpPr>
          <p:cNvPr id="386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7" name="Computer"/>
          <p:cNvSpPr/>
          <p:nvPr/>
        </p:nvSpPr>
        <p:spPr>
          <a:xfrm>
            <a:off x="2882141" y="7098345"/>
            <a:ext cx="1389802" cy="112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91" name="Group"/>
          <p:cNvGrpSpPr/>
          <p:nvPr/>
        </p:nvGrpSpPr>
        <p:grpSpPr>
          <a:xfrm>
            <a:off x="1811423" y="9372092"/>
            <a:ext cx="7317167" cy="1658531"/>
            <a:chOff x="0" y="0"/>
            <a:chExt cx="7317165" cy="1658529"/>
          </a:xfrm>
        </p:grpSpPr>
        <p:sp>
          <p:nvSpPr>
            <p:cNvPr id="388" name="Echo Chamber"/>
            <p:cNvSpPr txBox="1"/>
            <p:nvPr/>
          </p:nvSpPr>
          <p:spPr>
            <a:xfrm>
              <a:off x="1053685" y="268432"/>
              <a:ext cx="5209795" cy="994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>
                  <a:solidFill>
                    <a:srgbClr val="FF2600"/>
                  </a:solidFill>
                </a:defRPr>
              </a:lvl1pPr>
            </a:lstStyle>
            <a:p>
              <a:pPr/>
              <a:r>
                <a:t>Echo Chamber</a:t>
              </a:r>
            </a:p>
          </p:txBody>
        </p:sp>
        <p:sp>
          <p:nvSpPr>
            <p:cNvPr id="389" name="High Voltage"/>
            <p:cNvSpPr/>
            <p:nvPr/>
          </p:nvSpPr>
          <p:spPr>
            <a:xfrm>
              <a:off x="6630357" y="0"/>
              <a:ext cx="686809" cy="153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0" y="14180"/>
                  </a:lnTo>
                  <a:lnTo>
                    <a:pt x="13308" y="11222"/>
                  </a:lnTo>
                  <a:lnTo>
                    <a:pt x="10366" y="17893"/>
                  </a:lnTo>
                  <a:lnTo>
                    <a:pt x="6675" y="17567"/>
                  </a:lnTo>
                  <a:cubicBezTo>
                    <a:pt x="6360" y="17540"/>
                    <a:pt x="6128" y="17697"/>
                    <a:pt x="6305" y="17817"/>
                  </a:cubicBezTo>
                  <a:lnTo>
                    <a:pt x="12214" y="21600"/>
                  </a:lnTo>
                  <a:lnTo>
                    <a:pt x="18116" y="17822"/>
                  </a:lnTo>
                  <a:cubicBezTo>
                    <a:pt x="18294" y="17702"/>
                    <a:pt x="18059" y="17544"/>
                    <a:pt x="17742" y="17574"/>
                  </a:cubicBezTo>
                  <a:lnTo>
                    <a:pt x="14134" y="17900"/>
                  </a:lnTo>
                  <a:lnTo>
                    <a:pt x="21600" y="7126"/>
                  </a:lnTo>
                  <a:lnTo>
                    <a:pt x="6890" y="10410"/>
                  </a:lnTo>
                  <a:lnTo>
                    <a:pt x="15555" y="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90" name="High Voltage"/>
            <p:cNvSpPr/>
            <p:nvPr/>
          </p:nvSpPr>
          <p:spPr>
            <a:xfrm>
              <a:off x="0" y="127000"/>
              <a:ext cx="686809" cy="153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0" y="14180"/>
                  </a:lnTo>
                  <a:lnTo>
                    <a:pt x="13308" y="11222"/>
                  </a:lnTo>
                  <a:lnTo>
                    <a:pt x="10366" y="17893"/>
                  </a:lnTo>
                  <a:lnTo>
                    <a:pt x="6675" y="17567"/>
                  </a:lnTo>
                  <a:cubicBezTo>
                    <a:pt x="6360" y="17540"/>
                    <a:pt x="6128" y="17697"/>
                    <a:pt x="6305" y="17817"/>
                  </a:cubicBezTo>
                  <a:lnTo>
                    <a:pt x="12214" y="21600"/>
                  </a:lnTo>
                  <a:lnTo>
                    <a:pt x="18116" y="17822"/>
                  </a:lnTo>
                  <a:cubicBezTo>
                    <a:pt x="18294" y="17702"/>
                    <a:pt x="18059" y="17544"/>
                    <a:pt x="17742" y="17574"/>
                  </a:cubicBezTo>
                  <a:lnTo>
                    <a:pt x="14134" y="17900"/>
                  </a:lnTo>
                  <a:lnTo>
                    <a:pt x="21600" y="7126"/>
                  </a:lnTo>
                  <a:lnTo>
                    <a:pt x="6890" y="10410"/>
                  </a:lnTo>
                  <a:lnTo>
                    <a:pt x="15555" y="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94" name="Group"/>
          <p:cNvGrpSpPr/>
          <p:nvPr/>
        </p:nvGrpSpPr>
        <p:grpSpPr>
          <a:xfrm>
            <a:off x="9734438" y="2459560"/>
            <a:ext cx="13734859" cy="10667638"/>
            <a:chOff x="0" y="0"/>
            <a:chExt cx="13734856" cy="10667636"/>
          </a:xfrm>
        </p:grpSpPr>
        <p:pic>
          <p:nvPicPr>
            <p:cNvPr id="392" name="Screenshot 2025-01-27 at 5.15.47 PM.png" descr="Screenshot 2025-01-27 at 5.15.47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02839" y="0"/>
              <a:ext cx="11632018" cy="8796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3" name="use github to review PRs"/>
            <p:cNvSpPr/>
            <p:nvPr/>
          </p:nvSpPr>
          <p:spPr>
            <a:xfrm>
              <a:off x="0" y="4410108"/>
              <a:ext cx="9339660" cy="625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5313" y="17216"/>
                  </a:lnTo>
                  <a:lnTo>
                    <a:pt x="147" y="17216"/>
                  </a:lnTo>
                  <a:cubicBezTo>
                    <a:pt x="66" y="17216"/>
                    <a:pt x="0" y="17314"/>
                    <a:pt x="0" y="17435"/>
                  </a:cubicBezTo>
                  <a:lnTo>
                    <a:pt x="0" y="21381"/>
                  </a:lnTo>
                  <a:cubicBezTo>
                    <a:pt x="0" y="21502"/>
                    <a:pt x="66" y="21600"/>
                    <a:pt x="147" y="21600"/>
                  </a:cubicBezTo>
                  <a:lnTo>
                    <a:pt x="15571" y="21600"/>
                  </a:lnTo>
                  <a:cubicBezTo>
                    <a:pt x="15652" y="21600"/>
                    <a:pt x="15717" y="21502"/>
                    <a:pt x="15717" y="21381"/>
                  </a:cubicBezTo>
                  <a:lnTo>
                    <a:pt x="15717" y="179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use github to review PRs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"/>
          <p:cNvGrpSpPr/>
          <p:nvPr/>
        </p:nvGrpSpPr>
        <p:grpSpPr>
          <a:xfrm>
            <a:off x="9734438" y="2459560"/>
            <a:ext cx="13734859" cy="10667638"/>
            <a:chOff x="0" y="0"/>
            <a:chExt cx="13734856" cy="10667636"/>
          </a:xfrm>
        </p:grpSpPr>
        <p:pic>
          <p:nvPicPr>
            <p:cNvPr id="397" name="Screenshot 2025-01-27 at 5.15.47 PM.png" descr="Screenshot 2025-01-27 at 5.15.47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02839" y="0"/>
              <a:ext cx="11632018" cy="8796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8" name="use github to review PRs"/>
            <p:cNvSpPr/>
            <p:nvPr/>
          </p:nvSpPr>
          <p:spPr>
            <a:xfrm>
              <a:off x="0" y="4410108"/>
              <a:ext cx="9339660" cy="625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5313" y="17216"/>
                  </a:lnTo>
                  <a:lnTo>
                    <a:pt x="147" y="17216"/>
                  </a:lnTo>
                  <a:cubicBezTo>
                    <a:pt x="66" y="17216"/>
                    <a:pt x="0" y="17314"/>
                    <a:pt x="0" y="17435"/>
                  </a:cubicBezTo>
                  <a:lnTo>
                    <a:pt x="0" y="21381"/>
                  </a:lnTo>
                  <a:cubicBezTo>
                    <a:pt x="0" y="21502"/>
                    <a:pt x="66" y="21600"/>
                    <a:pt x="147" y="21600"/>
                  </a:cubicBezTo>
                  <a:lnTo>
                    <a:pt x="15571" y="21600"/>
                  </a:lnTo>
                  <a:cubicBezTo>
                    <a:pt x="15652" y="21600"/>
                    <a:pt x="15717" y="21502"/>
                    <a:pt x="15717" y="21381"/>
                  </a:cubicBezTo>
                  <a:lnTo>
                    <a:pt x="15717" y="179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use github to review PRs</a:t>
              </a:r>
            </a:p>
          </p:txBody>
        </p:sp>
      </p:grpSp>
      <p:sp>
        <p:nvSpPr>
          <p:cNvPr id="400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01" name="useful? yes!…"/>
          <p:cNvSpPr txBox="1"/>
          <p:nvPr>
            <p:ph type="body" sz="quarter" idx="1"/>
          </p:nvPr>
        </p:nvSpPr>
        <p:spPr>
          <a:xfrm>
            <a:off x="693773" y="3631251"/>
            <a:ext cx="10029726" cy="6453498"/>
          </a:xfrm>
          <a:prstGeom prst="rect">
            <a:avLst/>
          </a:prstGeom>
        </p:spPr>
        <p:txBody>
          <a:bodyPr/>
          <a:lstStyle/>
          <a:p>
            <a:pPr/>
            <a:r>
              <a:t>useful? yes! </a:t>
            </a:r>
          </a:p>
          <a:p>
            <a:pPr/>
            <a:r>
              <a:t>stress? it is a social network. </a:t>
            </a:r>
          </a:p>
          <a:p>
            <a:pPr/>
            <a:r>
              <a:t>bad patterns? very much so. </a:t>
            </a:r>
          </a:p>
          <a:p>
            <a:pPr/>
            <a:r>
              <a:t>big picture idea? usually not! </a:t>
            </a:r>
          </a:p>
          <a:p>
            <a:pPr/>
            <a:r>
              <a:t>teaching moments? 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Male"/>
          <p:cNvSpPr/>
          <p:nvPr/>
        </p:nvSpPr>
        <p:spPr>
          <a:xfrm>
            <a:off x="20576996" y="2018234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4" name="Male"/>
          <p:cNvSpPr/>
          <p:nvPr/>
        </p:nvSpPr>
        <p:spPr>
          <a:xfrm>
            <a:off x="20576996" y="6824422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5" name="Male"/>
          <p:cNvSpPr/>
          <p:nvPr/>
        </p:nvSpPr>
        <p:spPr>
          <a:xfrm>
            <a:off x="22304406" y="4197839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6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07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17" name="Group"/>
          <p:cNvGrpSpPr/>
          <p:nvPr/>
        </p:nvGrpSpPr>
        <p:grpSpPr>
          <a:xfrm>
            <a:off x="1242746" y="2577192"/>
            <a:ext cx="7885844" cy="8453430"/>
            <a:chOff x="0" y="0"/>
            <a:chExt cx="7885842" cy="8453429"/>
          </a:xfrm>
        </p:grpSpPr>
        <p:sp>
          <p:nvSpPr>
            <p:cNvPr id="408" name="Male"/>
            <p:cNvSpPr/>
            <p:nvPr/>
          </p:nvSpPr>
          <p:spPr>
            <a:xfrm>
              <a:off x="3375505" y="274966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5" name="Connection Line"/>
            <p:cNvSpPr/>
            <p:nvPr/>
          </p:nvSpPr>
          <p:spPr>
            <a:xfrm>
              <a:off x="1651627" y="1204001"/>
              <a:ext cx="5716464" cy="26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10" name="two people…"/>
            <p:cNvSpPr txBox="1"/>
            <p:nvPr/>
          </p:nvSpPr>
          <p:spPr>
            <a:xfrm>
              <a:off x="2956271" y="0"/>
              <a:ext cx="3042676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two people </a:t>
              </a:r>
            </a:p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create code</a:t>
              </a:r>
            </a:p>
          </p:txBody>
        </p:sp>
        <p:sp>
          <p:nvSpPr>
            <p:cNvPr id="411" name="Male"/>
            <p:cNvSpPr/>
            <p:nvPr/>
          </p:nvSpPr>
          <p:spPr>
            <a:xfrm>
              <a:off x="0" y="2790546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12" name="Computer"/>
            <p:cNvSpPr/>
            <p:nvPr/>
          </p:nvSpPr>
          <p:spPr>
            <a:xfrm>
              <a:off x="1639395" y="4521153"/>
              <a:ext cx="1389802" cy="11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16" name="Group"/>
            <p:cNvGrpSpPr/>
            <p:nvPr/>
          </p:nvGrpSpPr>
          <p:grpSpPr>
            <a:xfrm>
              <a:off x="568677" y="6794899"/>
              <a:ext cx="7317166" cy="1658531"/>
              <a:chOff x="0" y="0"/>
              <a:chExt cx="7317165" cy="1658529"/>
            </a:xfrm>
          </p:grpSpPr>
          <p:sp>
            <p:nvSpPr>
              <p:cNvPr id="413" name="Echo Chamber"/>
              <p:cNvSpPr txBox="1"/>
              <p:nvPr/>
            </p:nvSpPr>
            <p:spPr>
              <a:xfrm>
                <a:off x="1053685" y="268432"/>
                <a:ext cx="5209795" cy="994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2600"/>
                    </a:solidFill>
                  </a:defRPr>
                </a:lvl1pPr>
              </a:lstStyle>
              <a:p>
                <a:pPr/>
                <a:r>
                  <a:t>Echo Chamber</a:t>
                </a:r>
              </a:p>
            </p:txBody>
          </p:sp>
          <p:sp>
            <p:nvSpPr>
              <p:cNvPr id="414" name="High Voltage"/>
              <p:cNvSpPr/>
              <p:nvPr/>
            </p:nvSpPr>
            <p:spPr>
              <a:xfrm>
                <a:off x="6630357" y="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15" name="High Voltage"/>
              <p:cNvSpPr/>
              <p:nvPr/>
            </p:nvSpPr>
            <p:spPr>
              <a:xfrm>
                <a:off x="0" y="12700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18" name="Search"/>
          <p:cNvSpPr/>
          <p:nvPr/>
        </p:nvSpPr>
        <p:spPr>
          <a:xfrm>
            <a:off x="18217793" y="3996900"/>
            <a:ext cx="3319849" cy="389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23" name="Group"/>
          <p:cNvGrpSpPr/>
          <p:nvPr/>
        </p:nvGrpSpPr>
        <p:grpSpPr>
          <a:xfrm>
            <a:off x="8664173" y="-236116"/>
            <a:ext cx="11478500" cy="13170802"/>
            <a:chOff x="0" y="0"/>
            <a:chExt cx="11478499" cy="13170801"/>
          </a:xfrm>
        </p:grpSpPr>
        <p:pic>
          <p:nvPicPr>
            <p:cNvPr id="419" name="inspection-fagan-original (dragged).pdf" descr="inspection-fagan-original (dragged)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469390"/>
              <a:ext cx="6868599" cy="9701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inspection-nasa (dragged).pdf" descr="inspection-nasa (dragged)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18194" y="0"/>
              <a:ext cx="5234624" cy="6774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Group"/>
            <p:cNvSpPr txBox="1"/>
            <p:nvPr/>
          </p:nvSpPr>
          <p:spPr>
            <a:xfrm>
              <a:off x="3192511" y="1484470"/>
              <a:ext cx="8285989" cy="1909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000">
                  <a:solidFill>
                    <a:srgbClr val="FF40FF"/>
                  </a:solidFill>
                </a:defRPr>
              </a:pPr>
              <a:r>
                <a:t>NASA: </a:t>
              </a:r>
            </a:p>
            <a:p>
              <a:pPr>
                <a:defRPr sz="6000">
                  <a:solidFill>
                    <a:srgbClr val="FF40FF"/>
                  </a:solidFill>
                </a:defRPr>
              </a:pPr>
              <a:r>
                <a:t>Formal Code Inspection</a:t>
              </a:r>
            </a:p>
          </p:txBody>
        </p:sp>
        <p:sp>
          <p:nvSpPr>
            <p:cNvPr id="422" name="Group"/>
            <p:cNvSpPr/>
            <p:nvPr/>
          </p:nvSpPr>
          <p:spPr>
            <a:xfrm>
              <a:off x="5122052" y="729763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000">
                  <a:solidFill>
                    <a:srgbClr val="FF40FF"/>
                  </a:solidFill>
                </a:defRPr>
              </a:pPr>
              <a:r>
                <a:t>Fagan: </a:t>
              </a:r>
            </a:p>
            <a:p>
              <a:pPr>
                <a:defRPr sz="6000">
                  <a:solidFill>
                    <a:srgbClr val="FF40FF"/>
                  </a:solidFill>
                </a:defRPr>
              </a:pPr>
              <a:r>
                <a:t>Code Inspections</a:t>
              </a:r>
            </a:p>
          </p:txBody>
        </p:sp>
      </p:grpSp>
      <p:sp>
        <p:nvSpPr>
          <p:cNvPr id="424" name="in person code inspections"/>
          <p:cNvSpPr/>
          <p:nvPr/>
        </p:nvSpPr>
        <p:spPr>
          <a:xfrm>
            <a:off x="10213681" y="5846636"/>
            <a:ext cx="9225361" cy="6765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502" y="17545"/>
                </a:lnTo>
                <a:lnTo>
                  <a:pt x="149" y="17545"/>
                </a:lnTo>
                <a:cubicBezTo>
                  <a:pt x="67" y="17545"/>
                  <a:pt x="0" y="17636"/>
                  <a:pt x="0" y="17748"/>
                </a:cubicBezTo>
                <a:lnTo>
                  <a:pt x="0" y="21397"/>
                </a:lnTo>
                <a:cubicBezTo>
                  <a:pt x="0" y="21509"/>
                  <a:pt x="67" y="21600"/>
                  <a:pt x="149" y="21600"/>
                </a:cubicBezTo>
                <a:lnTo>
                  <a:pt x="15763" y="21600"/>
                </a:lnTo>
                <a:cubicBezTo>
                  <a:pt x="15846" y="21600"/>
                  <a:pt x="15912" y="21509"/>
                  <a:pt x="15912" y="21397"/>
                </a:cubicBezTo>
                <a:lnTo>
                  <a:pt x="15912" y="18322"/>
                </a:lnTo>
                <a:lnTo>
                  <a:pt x="21600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 person code inspections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Male"/>
          <p:cNvSpPr/>
          <p:nvPr/>
        </p:nvSpPr>
        <p:spPr>
          <a:xfrm>
            <a:off x="20576996" y="2018234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8" name="Male"/>
          <p:cNvSpPr/>
          <p:nvPr/>
        </p:nvSpPr>
        <p:spPr>
          <a:xfrm>
            <a:off x="20576996" y="6824422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9" name="Male"/>
          <p:cNvSpPr/>
          <p:nvPr/>
        </p:nvSpPr>
        <p:spPr>
          <a:xfrm>
            <a:off x="22304406" y="4197839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0" name="in person code inspections"/>
          <p:cNvSpPr/>
          <p:nvPr/>
        </p:nvSpPr>
        <p:spPr>
          <a:xfrm>
            <a:off x="10213681" y="5247745"/>
            <a:ext cx="9339661" cy="625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313" y="17216"/>
                </a:lnTo>
                <a:lnTo>
                  <a:pt x="147" y="17216"/>
                </a:lnTo>
                <a:cubicBezTo>
                  <a:pt x="66" y="17216"/>
                  <a:pt x="0" y="17314"/>
                  <a:pt x="0" y="17435"/>
                </a:cubicBezTo>
                <a:lnTo>
                  <a:pt x="0" y="21381"/>
                </a:lnTo>
                <a:cubicBezTo>
                  <a:pt x="0" y="21502"/>
                  <a:pt x="66" y="21600"/>
                  <a:pt x="147" y="21600"/>
                </a:cubicBezTo>
                <a:lnTo>
                  <a:pt x="15571" y="21600"/>
                </a:lnTo>
                <a:cubicBezTo>
                  <a:pt x="15652" y="21600"/>
                  <a:pt x="15717" y="21502"/>
                  <a:pt x="15717" y="21381"/>
                </a:cubicBezTo>
                <a:lnTo>
                  <a:pt x="15717" y="17997"/>
                </a:lnTo>
                <a:lnTo>
                  <a:pt x="21600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 person code inspections</a:t>
            </a:r>
          </a:p>
        </p:txBody>
      </p:sp>
      <p:sp>
        <p:nvSpPr>
          <p:cNvPr id="431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32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42" name="Group"/>
          <p:cNvGrpSpPr/>
          <p:nvPr/>
        </p:nvGrpSpPr>
        <p:grpSpPr>
          <a:xfrm>
            <a:off x="1242746" y="2577192"/>
            <a:ext cx="7885844" cy="8453430"/>
            <a:chOff x="0" y="0"/>
            <a:chExt cx="7885842" cy="8453429"/>
          </a:xfrm>
        </p:grpSpPr>
        <p:sp>
          <p:nvSpPr>
            <p:cNvPr id="433" name="Male"/>
            <p:cNvSpPr/>
            <p:nvPr/>
          </p:nvSpPr>
          <p:spPr>
            <a:xfrm>
              <a:off x="3375505" y="274966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45" name="Connection Line"/>
            <p:cNvSpPr/>
            <p:nvPr/>
          </p:nvSpPr>
          <p:spPr>
            <a:xfrm>
              <a:off x="1651627" y="1204001"/>
              <a:ext cx="5716464" cy="26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35" name="two people…"/>
            <p:cNvSpPr txBox="1"/>
            <p:nvPr/>
          </p:nvSpPr>
          <p:spPr>
            <a:xfrm>
              <a:off x="2956271" y="0"/>
              <a:ext cx="3042676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two people </a:t>
              </a:r>
            </a:p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create code</a:t>
              </a:r>
            </a:p>
          </p:txBody>
        </p:sp>
        <p:sp>
          <p:nvSpPr>
            <p:cNvPr id="436" name="Male"/>
            <p:cNvSpPr/>
            <p:nvPr/>
          </p:nvSpPr>
          <p:spPr>
            <a:xfrm>
              <a:off x="0" y="2790546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7" name="Computer"/>
            <p:cNvSpPr/>
            <p:nvPr/>
          </p:nvSpPr>
          <p:spPr>
            <a:xfrm>
              <a:off x="1639395" y="4521153"/>
              <a:ext cx="1389802" cy="11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41" name="Group"/>
            <p:cNvGrpSpPr/>
            <p:nvPr/>
          </p:nvGrpSpPr>
          <p:grpSpPr>
            <a:xfrm>
              <a:off x="568677" y="6794899"/>
              <a:ext cx="7317166" cy="1658531"/>
              <a:chOff x="0" y="0"/>
              <a:chExt cx="7317165" cy="1658529"/>
            </a:xfrm>
          </p:grpSpPr>
          <p:sp>
            <p:nvSpPr>
              <p:cNvPr id="438" name="Echo Chamber"/>
              <p:cNvSpPr txBox="1"/>
              <p:nvPr/>
            </p:nvSpPr>
            <p:spPr>
              <a:xfrm>
                <a:off x="1053685" y="268432"/>
                <a:ext cx="5209795" cy="994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2600"/>
                    </a:solidFill>
                  </a:defRPr>
                </a:lvl1pPr>
              </a:lstStyle>
              <a:p>
                <a:pPr/>
                <a:r>
                  <a:t>Echo Chamber</a:t>
                </a:r>
              </a:p>
            </p:txBody>
          </p:sp>
          <p:sp>
            <p:nvSpPr>
              <p:cNvPr id="439" name="High Voltage"/>
              <p:cNvSpPr/>
              <p:nvPr/>
            </p:nvSpPr>
            <p:spPr>
              <a:xfrm>
                <a:off x="6630357" y="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40" name="High Voltage"/>
              <p:cNvSpPr/>
              <p:nvPr/>
            </p:nvSpPr>
            <p:spPr>
              <a:xfrm>
                <a:off x="0" y="12700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43" name="Search"/>
          <p:cNvSpPr/>
          <p:nvPr/>
        </p:nvSpPr>
        <p:spPr>
          <a:xfrm>
            <a:off x="18217793" y="3996900"/>
            <a:ext cx="3319849" cy="389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4" name="How: small panels…"/>
          <p:cNvSpPr txBox="1"/>
          <p:nvPr/>
        </p:nvSpPr>
        <p:spPr>
          <a:xfrm>
            <a:off x="10201881" y="2119298"/>
            <a:ext cx="7354825" cy="373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How</a:t>
            </a:r>
            <a:r>
              <a:t>: </a:t>
            </a:r>
            <a:r>
              <a:rPr>
                <a:solidFill>
                  <a:srgbClr val="FF40FF"/>
                </a:solidFill>
              </a:rPr>
              <a:t>small panels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t> </a:t>
            </a:r>
            <a:r>
              <a:rPr>
                <a:solidFill>
                  <a:srgbClr val="FF40FF"/>
                </a:solidFill>
              </a:rPr>
              <a:t> — head (moderator)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 — reader (1 or 2)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 — secretary?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, Me, Myse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I, Me, Myself </a:t>
            </a:r>
          </a:p>
        </p:txBody>
      </p:sp>
      <p:sp>
        <p:nvSpPr>
          <p:cNvPr id="156" name="programming language researcher…"/>
          <p:cNvSpPr txBox="1"/>
          <p:nvPr>
            <p:ph type="body" idx="1"/>
          </p:nvPr>
        </p:nvSpPr>
        <p:spPr>
          <a:xfrm>
            <a:off x="1610009" y="3867499"/>
            <a:ext cx="21589759" cy="7416600"/>
          </a:xfrm>
          <a:prstGeom prst="rect">
            <a:avLst/>
          </a:prstGeom>
        </p:spPr>
        <p:txBody>
          <a:bodyPr/>
          <a:lstStyle/>
          <a:p>
            <a:pPr/>
            <a:r>
              <a:t>programming language researcher </a:t>
            </a:r>
          </a:p>
          <a:p>
            <a:pPr/>
            <a:r>
              <a:t>… who cares about </a:t>
            </a:r>
            <a:r>
              <a:rPr i="1"/>
              <a:t>programming</a:t>
            </a:r>
          </a:p>
          <a:p>
            <a:pPr/>
            <a:r>
              <a:t>founded PLT, which is behind the Racket language</a:t>
            </a:r>
          </a:p>
          <a:p>
            <a:pPr/>
            <a:r>
              <a:t>maintained student-facing sw (appr. 50-100 Kloc) for ~30 years </a:t>
            </a:r>
          </a:p>
          <a:p>
            <a:pPr>
              <a:defRPr>
                <a:solidFill>
                  <a:srgbClr val="FF40FF"/>
                </a:solidFill>
              </a:defRPr>
            </a:pPr>
            <a:r>
              <a:t>developed a software development curriculum for ~25 years</a:t>
            </a:r>
          </a:p>
          <a:p>
            <a:pPr>
              <a:defRPr>
                <a:solidFill>
                  <a:srgbClr val="FF40FF"/>
                </a:solidFill>
              </a:defRPr>
            </a:pPr>
            <a:r>
              <a:t>.. starting with an alternative programming curriculum for K12 and freshmen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Male"/>
          <p:cNvSpPr/>
          <p:nvPr/>
        </p:nvSpPr>
        <p:spPr>
          <a:xfrm>
            <a:off x="20576996" y="2018234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8" name="Male"/>
          <p:cNvSpPr/>
          <p:nvPr/>
        </p:nvSpPr>
        <p:spPr>
          <a:xfrm>
            <a:off x="20576996" y="6824422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9" name="Male"/>
          <p:cNvSpPr/>
          <p:nvPr/>
        </p:nvSpPr>
        <p:spPr>
          <a:xfrm>
            <a:off x="22304406" y="4197839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0" name="in person code inspections"/>
          <p:cNvSpPr/>
          <p:nvPr/>
        </p:nvSpPr>
        <p:spPr>
          <a:xfrm>
            <a:off x="10213681" y="5745036"/>
            <a:ext cx="9339661" cy="625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313" y="17216"/>
                </a:lnTo>
                <a:lnTo>
                  <a:pt x="147" y="17216"/>
                </a:lnTo>
                <a:cubicBezTo>
                  <a:pt x="66" y="17216"/>
                  <a:pt x="0" y="17314"/>
                  <a:pt x="0" y="17435"/>
                </a:cubicBezTo>
                <a:lnTo>
                  <a:pt x="0" y="21381"/>
                </a:lnTo>
                <a:cubicBezTo>
                  <a:pt x="0" y="21502"/>
                  <a:pt x="66" y="21600"/>
                  <a:pt x="147" y="21600"/>
                </a:cubicBezTo>
                <a:lnTo>
                  <a:pt x="15571" y="21600"/>
                </a:lnTo>
                <a:cubicBezTo>
                  <a:pt x="15652" y="21600"/>
                  <a:pt x="15717" y="21502"/>
                  <a:pt x="15717" y="21381"/>
                </a:cubicBezTo>
                <a:lnTo>
                  <a:pt x="15717" y="17997"/>
                </a:lnTo>
                <a:lnTo>
                  <a:pt x="21600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 person code inspections</a:t>
            </a:r>
          </a:p>
        </p:txBody>
      </p:sp>
      <p:sp>
        <p:nvSpPr>
          <p:cNvPr id="451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52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62" name="Group"/>
          <p:cNvGrpSpPr/>
          <p:nvPr/>
        </p:nvGrpSpPr>
        <p:grpSpPr>
          <a:xfrm>
            <a:off x="1242746" y="2577192"/>
            <a:ext cx="7885844" cy="8453430"/>
            <a:chOff x="0" y="0"/>
            <a:chExt cx="7885842" cy="8453429"/>
          </a:xfrm>
        </p:grpSpPr>
        <p:sp>
          <p:nvSpPr>
            <p:cNvPr id="453" name="Male"/>
            <p:cNvSpPr/>
            <p:nvPr/>
          </p:nvSpPr>
          <p:spPr>
            <a:xfrm>
              <a:off x="3375505" y="274966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66" name="Connection Line"/>
            <p:cNvSpPr/>
            <p:nvPr/>
          </p:nvSpPr>
          <p:spPr>
            <a:xfrm>
              <a:off x="1651627" y="1204001"/>
              <a:ext cx="5716464" cy="26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55" name="two people…"/>
            <p:cNvSpPr txBox="1"/>
            <p:nvPr/>
          </p:nvSpPr>
          <p:spPr>
            <a:xfrm>
              <a:off x="2956271" y="0"/>
              <a:ext cx="3042676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two people </a:t>
              </a:r>
            </a:p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create code</a:t>
              </a:r>
            </a:p>
          </p:txBody>
        </p:sp>
        <p:sp>
          <p:nvSpPr>
            <p:cNvPr id="456" name="Male"/>
            <p:cNvSpPr/>
            <p:nvPr/>
          </p:nvSpPr>
          <p:spPr>
            <a:xfrm>
              <a:off x="0" y="2790546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57" name="Computer"/>
            <p:cNvSpPr/>
            <p:nvPr/>
          </p:nvSpPr>
          <p:spPr>
            <a:xfrm>
              <a:off x="1639395" y="4521153"/>
              <a:ext cx="1389802" cy="11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61" name="Group"/>
            <p:cNvGrpSpPr/>
            <p:nvPr/>
          </p:nvGrpSpPr>
          <p:grpSpPr>
            <a:xfrm>
              <a:off x="568677" y="6794899"/>
              <a:ext cx="7317166" cy="1658531"/>
              <a:chOff x="0" y="0"/>
              <a:chExt cx="7317165" cy="1658529"/>
            </a:xfrm>
          </p:grpSpPr>
          <p:sp>
            <p:nvSpPr>
              <p:cNvPr id="458" name="Echo Chamber"/>
              <p:cNvSpPr txBox="1"/>
              <p:nvPr/>
            </p:nvSpPr>
            <p:spPr>
              <a:xfrm>
                <a:off x="1053685" y="268432"/>
                <a:ext cx="5209795" cy="994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2600"/>
                    </a:solidFill>
                  </a:defRPr>
                </a:lvl1pPr>
              </a:lstStyle>
              <a:p>
                <a:pPr/>
                <a:r>
                  <a:t>Echo Chamber</a:t>
                </a:r>
              </a:p>
            </p:txBody>
          </p:sp>
          <p:sp>
            <p:nvSpPr>
              <p:cNvPr id="459" name="High Voltage"/>
              <p:cNvSpPr/>
              <p:nvPr/>
            </p:nvSpPr>
            <p:spPr>
              <a:xfrm>
                <a:off x="6630357" y="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60" name="High Voltage"/>
              <p:cNvSpPr/>
              <p:nvPr/>
            </p:nvSpPr>
            <p:spPr>
              <a:xfrm>
                <a:off x="0" y="12700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63" name="Search"/>
          <p:cNvSpPr/>
          <p:nvPr/>
        </p:nvSpPr>
        <p:spPr>
          <a:xfrm>
            <a:off x="18217793" y="3996900"/>
            <a:ext cx="3319849" cy="389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4" name="What:…"/>
          <p:cNvSpPr txBox="1"/>
          <p:nvPr/>
        </p:nvSpPr>
        <p:spPr>
          <a:xfrm>
            <a:off x="10201881" y="2576498"/>
            <a:ext cx="6084571" cy="282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What</a:t>
            </a:r>
            <a:r>
              <a:t>: 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t>  </a:t>
            </a:r>
            <a:r>
              <a:rPr>
                <a:solidFill>
                  <a:srgbClr val="FF40FF"/>
                </a:solidFill>
              </a:rPr>
              <a:t>creators present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 readers inspect</a:t>
            </a:r>
          </a:p>
        </p:txBody>
      </p:sp>
      <p:sp>
        <p:nvSpPr>
          <p:cNvPr id="465" name="— readability…"/>
          <p:cNvSpPr txBox="1"/>
          <p:nvPr/>
        </p:nvSpPr>
        <p:spPr>
          <a:xfrm>
            <a:off x="10661625" y="6247384"/>
            <a:ext cx="5758435" cy="2823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t> </a:t>
            </a:r>
            <a:r>
              <a:rPr>
                <a:solidFill>
                  <a:srgbClr val="FF40FF"/>
                </a:solidFill>
              </a:rPr>
              <a:t> — readability 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 — bugs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 — design flaws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Male"/>
          <p:cNvSpPr/>
          <p:nvPr/>
        </p:nvSpPr>
        <p:spPr>
          <a:xfrm>
            <a:off x="20576996" y="2018234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9" name="Male"/>
          <p:cNvSpPr/>
          <p:nvPr/>
        </p:nvSpPr>
        <p:spPr>
          <a:xfrm>
            <a:off x="20576996" y="6824422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0" name="Male"/>
          <p:cNvSpPr/>
          <p:nvPr/>
        </p:nvSpPr>
        <p:spPr>
          <a:xfrm>
            <a:off x="22304406" y="4197839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1" name="in person code inspections"/>
          <p:cNvSpPr/>
          <p:nvPr/>
        </p:nvSpPr>
        <p:spPr>
          <a:xfrm>
            <a:off x="9893306" y="5795836"/>
            <a:ext cx="9339660" cy="625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313" y="17216"/>
                </a:lnTo>
                <a:lnTo>
                  <a:pt x="147" y="17216"/>
                </a:lnTo>
                <a:cubicBezTo>
                  <a:pt x="66" y="17216"/>
                  <a:pt x="0" y="17314"/>
                  <a:pt x="0" y="17435"/>
                </a:cubicBezTo>
                <a:lnTo>
                  <a:pt x="0" y="21381"/>
                </a:lnTo>
                <a:cubicBezTo>
                  <a:pt x="0" y="21502"/>
                  <a:pt x="66" y="21600"/>
                  <a:pt x="147" y="21600"/>
                </a:cubicBezTo>
                <a:lnTo>
                  <a:pt x="15571" y="21600"/>
                </a:lnTo>
                <a:cubicBezTo>
                  <a:pt x="15652" y="21600"/>
                  <a:pt x="15717" y="21502"/>
                  <a:pt x="15717" y="21381"/>
                </a:cubicBezTo>
                <a:lnTo>
                  <a:pt x="15717" y="17997"/>
                </a:lnTo>
                <a:lnTo>
                  <a:pt x="21600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 person code inspections</a:t>
            </a:r>
          </a:p>
        </p:txBody>
      </p:sp>
      <p:sp>
        <p:nvSpPr>
          <p:cNvPr id="472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73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83" name="Group"/>
          <p:cNvGrpSpPr/>
          <p:nvPr/>
        </p:nvGrpSpPr>
        <p:grpSpPr>
          <a:xfrm>
            <a:off x="1242746" y="2577192"/>
            <a:ext cx="7885844" cy="8453430"/>
            <a:chOff x="0" y="0"/>
            <a:chExt cx="7885842" cy="8453429"/>
          </a:xfrm>
        </p:grpSpPr>
        <p:sp>
          <p:nvSpPr>
            <p:cNvPr id="474" name="Male"/>
            <p:cNvSpPr/>
            <p:nvPr/>
          </p:nvSpPr>
          <p:spPr>
            <a:xfrm>
              <a:off x="3375505" y="274966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6" name="Connection Line"/>
            <p:cNvSpPr/>
            <p:nvPr/>
          </p:nvSpPr>
          <p:spPr>
            <a:xfrm>
              <a:off x="1651627" y="1204001"/>
              <a:ext cx="5716464" cy="26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76" name="two people…"/>
            <p:cNvSpPr txBox="1"/>
            <p:nvPr/>
          </p:nvSpPr>
          <p:spPr>
            <a:xfrm>
              <a:off x="2956271" y="0"/>
              <a:ext cx="3042676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two people </a:t>
              </a:r>
            </a:p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create code</a:t>
              </a:r>
            </a:p>
          </p:txBody>
        </p:sp>
        <p:sp>
          <p:nvSpPr>
            <p:cNvPr id="477" name="Male"/>
            <p:cNvSpPr/>
            <p:nvPr/>
          </p:nvSpPr>
          <p:spPr>
            <a:xfrm>
              <a:off x="0" y="2790546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8" name="Computer"/>
            <p:cNvSpPr/>
            <p:nvPr/>
          </p:nvSpPr>
          <p:spPr>
            <a:xfrm>
              <a:off x="1639395" y="4521153"/>
              <a:ext cx="1389802" cy="11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82" name="Group"/>
            <p:cNvGrpSpPr/>
            <p:nvPr/>
          </p:nvGrpSpPr>
          <p:grpSpPr>
            <a:xfrm>
              <a:off x="568677" y="6794899"/>
              <a:ext cx="7317166" cy="1658531"/>
              <a:chOff x="0" y="0"/>
              <a:chExt cx="7317165" cy="1658529"/>
            </a:xfrm>
          </p:grpSpPr>
          <p:sp>
            <p:nvSpPr>
              <p:cNvPr id="479" name="Echo Chamber"/>
              <p:cNvSpPr txBox="1"/>
              <p:nvPr/>
            </p:nvSpPr>
            <p:spPr>
              <a:xfrm>
                <a:off x="1053685" y="268432"/>
                <a:ext cx="5209795" cy="994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2600"/>
                    </a:solidFill>
                  </a:defRPr>
                </a:lvl1pPr>
              </a:lstStyle>
              <a:p>
                <a:pPr/>
                <a:r>
                  <a:t>Echo Chamber</a:t>
                </a:r>
              </a:p>
            </p:txBody>
          </p:sp>
          <p:sp>
            <p:nvSpPr>
              <p:cNvPr id="480" name="High Voltage"/>
              <p:cNvSpPr/>
              <p:nvPr/>
            </p:nvSpPr>
            <p:spPr>
              <a:xfrm>
                <a:off x="6630357" y="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81" name="High Voltage"/>
              <p:cNvSpPr/>
              <p:nvPr/>
            </p:nvSpPr>
            <p:spPr>
              <a:xfrm>
                <a:off x="0" y="12700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84" name="Search"/>
          <p:cNvSpPr/>
          <p:nvPr/>
        </p:nvSpPr>
        <p:spPr>
          <a:xfrm>
            <a:off x="18217793" y="3996900"/>
            <a:ext cx="3319849" cy="389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5" name="Why:…"/>
          <p:cNvSpPr txBox="1"/>
          <p:nvPr/>
        </p:nvSpPr>
        <p:spPr>
          <a:xfrm>
            <a:off x="10201881" y="2119298"/>
            <a:ext cx="10094215" cy="3737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Why: 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— presenting forces focus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— real-time conversations</a:t>
            </a:r>
            <a:endParaRPr>
              <a:solidFill>
                <a:srgbClr val="FF40FF"/>
              </a:solidFill>
            </a:endParaRP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>
                <a:solidFill>
                  <a:srgbClr val="FF40FF"/>
                </a:solidFill>
              </a:rPr>
              <a:t> — develop human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Male"/>
          <p:cNvSpPr/>
          <p:nvPr/>
        </p:nvSpPr>
        <p:spPr>
          <a:xfrm>
            <a:off x="20576996" y="2018234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9" name="Male"/>
          <p:cNvSpPr/>
          <p:nvPr/>
        </p:nvSpPr>
        <p:spPr>
          <a:xfrm>
            <a:off x="20576996" y="6824422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0" name="Male"/>
          <p:cNvSpPr/>
          <p:nvPr/>
        </p:nvSpPr>
        <p:spPr>
          <a:xfrm>
            <a:off x="22304406" y="4197839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1" name="code inspections"/>
          <p:cNvSpPr/>
          <p:nvPr/>
        </p:nvSpPr>
        <p:spPr>
          <a:xfrm>
            <a:off x="9924087" y="6100636"/>
            <a:ext cx="9339660" cy="625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313" y="17216"/>
                </a:lnTo>
                <a:lnTo>
                  <a:pt x="147" y="17216"/>
                </a:lnTo>
                <a:cubicBezTo>
                  <a:pt x="66" y="17216"/>
                  <a:pt x="0" y="17314"/>
                  <a:pt x="0" y="17435"/>
                </a:cubicBezTo>
                <a:lnTo>
                  <a:pt x="0" y="21381"/>
                </a:lnTo>
                <a:cubicBezTo>
                  <a:pt x="0" y="21502"/>
                  <a:pt x="66" y="21600"/>
                  <a:pt x="147" y="21600"/>
                </a:cubicBezTo>
                <a:lnTo>
                  <a:pt x="15571" y="21600"/>
                </a:lnTo>
                <a:cubicBezTo>
                  <a:pt x="15652" y="21600"/>
                  <a:pt x="15717" y="21502"/>
                  <a:pt x="15717" y="21381"/>
                </a:cubicBezTo>
                <a:lnTo>
                  <a:pt x="15717" y="17997"/>
                </a:lnTo>
                <a:lnTo>
                  <a:pt x="21600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code inspections</a:t>
            </a:r>
          </a:p>
        </p:txBody>
      </p:sp>
      <p:sp>
        <p:nvSpPr>
          <p:cNvPr id="492" name="Us, Pair Programming"/>
          <p:cNvSpPr txBox="1"/>
          <p:nvPr/>
        </p:nvSpPr>
        <p:spPr>
          <a:xfrm>
            <a:off x="80304" y="82071"/>
            <a:ext cx="806577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Us, Pair Programming</a:t>
            </a:r>
          </a:p>
        </p:txBody>
      </p:sp>
      <p:sp>
        <p:nvSpPr>
          <p:cNvPr id="493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503" name="Group"/>
          <p:cNvGrpSpPr/>
          <p:nvPr/>
        </p:nvGrpSpPr>
        <p:grpSpPr>
          <a:xfrm>
            <a:off x="1242746" y="2577192"/>
            <a:ext cx="7885844" cy="8453430"/>
            <a:chOff x="0" y="0"/>
            <a:chExt cx="7885842" cy="8453429"/>
          </a:xfrm>
        </p:grpSpPr>
        <p:sp>
          <p:nvSpPr>
            <p:cNvPr id="494" name="Male"/>
            <p:cNvSpPr/>
            <p:nvPr/>
          </p:nvSpPr>
          <p:spPr>
            <a:xfrm>
              <a:off x="3375505" y="2749660"/>
              <a:ext cx="1293087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7" name="Connection Line"/>
            <p:cNvSpPr/>
            <p:nvPr/>
          </p:nvSpPr>
          <p:spPr>
            <a:xfrm>
              <a:off x="1651627" y="1204001"/>
              <a:ext cx="5716464" cy="262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96" name="two people…"/>
            <p:cNvSpPr txBox="1"/>
            <p:nvPr/>
          </p:nvSpPr>
          <p:spPr>
            <a:xfrm>
              <a:off x="2956271" y="0"/>
              <a:ext cx="3042676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two people </a:t>
              </a:r>
            </a:p>
            <a:p>
              <a:pPr>
                <a:defRPr sz="3600">
                  <a:solidFill>
                    <a:srgbClr val="000000"/>
                  </a:solidFill>
                </a:defRPr>
              </a:pPr>
              <a:r>
                <a:t>create code</a:t>
              </a:r>
            </a:p>
          </p:txBody>
        </p:sp>
        <p:sp>
          <p:nvSpPr>
            <p:cNvPr id="497" name="Male"/>
            <p:cNvSpPr/>
            <p:nvPr/>
          </p:nvSpPr>
          <p:spPr>
            <a:xfrm>
              <a:off x="0" y="2790546"/>
              <a:ext cx="1293086" cy="348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8" name="Computer"/>
            <p:cNvSpPr/>
            <p:nvPr/>
          </p:nvSpPr>
          <p:spPr>
            <a:xfrm>
              <a:off x="1639395" y="4521153"/>
              <a:ext cx="1389802" cy="11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502" name="Group"/>
            <p:cNvGrpSpPr/>
            <p:nvPr/>
          </p:nvGrpSpPr>
          <p:grpSpPr>
            <a:xfrm>
              <a:off x="568677" y="6794899"/>
              <a:ext cx="7317166" cy="1658531"/>
              <a:chOff x="0" y="0"/>
              <a:chExt cx="7317165" cy="1658529"/>
            </a:xfrm>
          </p:grpSpPr>
          <p:sp>
            <p:nvSpPr>
              <p:cNvPr id="499" name="Echo Chamber"/>
              <p:cNvSpPr txBox="1"/>
              <p:nvPr/>
            </p:nvSpPr>
            <p:spPr>
              <a:xfrm>
                <a:off x="1053685" y="268432"/>
                <a:ext cx="5209795" cy="994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>
                    <a:solidFill>
                      <a:srgbClr val="FF2600"/>
                    </a:solidFill>
                  </a:defRPr>
                </a:lvl1pPr>
              </a:lstStyle>
              <a:p>
                <a:pPr/>
                <a:r>
                  <a:t>Echo Chamber</a:t>
                </a:r>
              </a:p>
            </p:txBody>
          </p:sp>
          <p:sp>
            <p:nvSpPr>
              <p:cNvPr id="500" name="High Voltage"/>
              <p:cNvSpPr/>
              <p:nvPr/>
            </p:nvSpPr>
            <p:spPr>
              <a:xfrm>
                <a:off x="6630357" y="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1" name="High Voltage"/>
              <p:cNvSpPr/>
              <p:nvPr/>
            </p:nvSpPr>
            <p:spPr>
              <a:xfrm>
                <a:off x="0" y="127000"/>
                <a:ext cx="686809" cy="1531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0" y="14180"/>
                    </a:lnTo>
                    <a:lnTo>
                      <a:pt x="13308" y="11222"/>
                    </a:lnTo>
                    <a:lnTo>
                      <a:pt x="10366" y="17893"/>
                    </a:lnTo>
                    <a:lnTo>
                      <a:pt x="6675" y="17567"/>
                    </a:lnTo>
                    <a:cubicBezTo>
                      <a:pt x="6360" y="17540"/>
                      <a:pt x="6128" y="17697"/>
                      <a:pt x="6305" y="17817"/>
                    </a:cubicBezTo>
                    <a:lnTo>
                      <a:pt x="12214" y="21600"/>
                    </a:lnTo>
                    <a:lnTo>
                      <a:pt x="18116" y="17822"/>
                    </a:lnTo>
                    <a:cubicBezTo>
                      <a:pt x="18294" y="17702"/>
                      <a:pt x="18059" y="17544"/>
                      <a:pt x="17742" y="17574"/>
                    </a:cubicBezTo>
                    <a:lnTo>
                      <a:pt x="14134" y="17900"/>
                    </a:lnTo>
                    <a:lnTo>
                      <a:pt x="21600" y="7126"/>
                    </a:lnTo>
                    <a:lnTo>
                      <a:pt x="6890" y="10410"/>
                    </a:lnTo>
                    <a:lnTo>
                      <a:pt x="15555" y="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504" name="Search"/>
          <p:cNvSpPr/>
          <p:nvPr/>
        </p:nvSpPr>
        <p:spPr>
          <a:xfrm>
            <a:off x="18217793" y="3996900"/>
            <a:ext cx="3319849" cy="3891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fill="norm" stroke="1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5" name="Cost:…"/>
          <p:cNvSpPr txBox="1"/>
          <p:nvPr/>
        </p:nvSpPr>
        <p:spPr>
          <a:xfrm>
            <a:off x="9900377" y="3616286"/>
            <a:ext cx="9387079" cy="465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433FF"/>
                </a:solidFill>
              </a:defRPr>
            </a:pPr>
            <a:r>
              <a:t>Cost: </a:t>
            </a:r>
          </a:p>
          <a:p>
            <a:pPr algn="l">
              <a:defRPr sz="6000">
                <a:solidFill>
                  <a:srgbClr val="0433FF"/>
                </a:solidFill>
              </a:defRPr>
            </a:pPr>
            <a:r>
              <a:t> — training</a:t>
            </a:r>
          </a:p>
          <a:p>
            <a:pPr algn="l">
              <a:defRPr sz="6000">
                <a:solidFill>
                  <a:srgbClr val="0433FF"/>
                </a:solidFill>
              </a:defRPr>
            </a:pPr>
            <a:r>
              <a:t> — time for reviews</a:t>
            </a:r>
          </a:p>
          <a:p>
            <a:pPr algn="l">
              <a:defRPr sz="6000">
                <a:solidFill>
                  <a:srgbClr val="0433FF"/>
                </a:solidFill>
              </a:defRPr>
            </a:pPr>
            <a:r>
              <a:t> — stress of facing people </a:t>
            </a:r>
          </a:p>
          <a:p>
            <a:pPr algn="l">
              <a:defRPr sz="6000">
                <a:solidFill>
                  <a:srgbClr val="0433FF"/>
                </a:solidFill>
              </a:defRPr>
            </a:pPr>
            <a:r>
              <a:t>       with not-so-great code</a:t>
            </a:r>
          </a:p>
        </p:txBody>
      </p:sp>
      <p:sp>
        <p:nvSpPr>
          <p:cNvPr id="506" name="is this really a cost?"/>
          <p:cNvSpPr/>
          <p:nvPr/>
        </p:nvSpPr>
        <p:spPr>
          <a:xfrm>
            <a:off x="9162087" y="1715565"/>
            <a:ext cx="8470504" cy="5164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" y="0"/>
                </a:moveTo>
                <a:cubicBezTo>
                  <a:pt x="72" y="0"/>
                  <a:pt x="0" y="119"/>
                  <a:pt x="0" y="266"/>
                </a:cubicBezTo>
                <a:lnTo>
                  <a:pt x="0" y="5046"/>
                </a:lnTo>
                <a:cubicBezTo>
                  <a:pt x="0" y="5192"/>
                  <a:pt x="72" y="5311"/>
                  <a:pt x="162" y="5311"/>
                </a:cubicBezTo>
                <a:lnTo>
                  <a:pt x="16882" y="5311"/>
                </a:lnTo>
                <a:lnTo>
                  <a:pt x="21600" y="21600"/>
                </a:lnTo>
                <a:lnTo>
                  <a:pt x="17330" y="4266"/>
                </a:lnTo>
                <a:lnTo>
                  <a:pt x="17330" y="266"/>
                </a:lnTo>
                <a:cubicBezTo>
                  <a:pt x="17330" y="119"/>
                  <a:pt x="17258" y="0"/>
                  <a:pt x="17168" y="0"/>
                </a:cubicBezTo>
                <a:lnTo>
                  <a:pt x="162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is this really a cost?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Let’s talk about “I” or really “Ego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talk about “I” or really “Ego”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I, Ego"/>
          <p:cNvSpPr txBox="1"/>
          <p:nvPr/>
        </p:nvSpPr>
        <p:spPr>
          <a:xfrm>
            <a:off x="67870" y="-18069"/>
            <a:ext cx="2532889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I, Ego</a:t>
            </a:r>
          </a:p>
        </p:txBody>
      </p:sp>
      <p:sp>
        <p:nvSpPr>
          <p:cNvPr id="521" name="Connection Line"/>
          <p:cNvSpPr/>
          <p:nvPr/>
        </p:nvSpPr>
        <p:spPr>
          <a:xfrm>
            <a:off x="2339399" y="4682450"/>
            <a:ext cx="5716464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13" name="Text Document"/>
          <p:cNvSpPr/>
          <p:nvPr/>
        </p:nvSpPr>
        <p:spPr>
          <a:xfrm>
            <a:off x="7821900" y="7487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4" name="create code"/>
          <p:cNvSpPr txBox="1"/>
          <p:nvPr/>
        </p:nvSpPr>
        <p:spPr>
          <a:xfrm>
            <a:off x="3644043" y="3178029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create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515" name="bad reviews, no sales…"/>
          <p:cNvSpPr txBox="1"/>
          <p:nvPr/>
        </p:nvSpPr>
        <p:spPr>
          <a:xfrm>
            <a:off x="16320738" y="5051978"/>
            <a:ext cx="7233592" cy="361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bad reviews, no sales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booed at premier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“ouch” at vernissage </a:t>
            </a:r>
          </a:p>
        </p:txBody>
      </p:sp>
      <p:sp>
        <p:nvSpPr>
          <p:cNvPr id="516" name="who fail"/>
          <p:cNvSpPr txBox="1"/>
          <p:nvPr/>
        </p:nvSpPr>
        <p:spPr>
          <a:xfrm>
            <a:off x="16208898" y="3611892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who fail</a:t>
            </a:r>
          </a:p>
        </p:txBody>
      </p:sp>
      <p:sp>
        <p:nvSpPr>
          <p:cNvPr id="517" name="gets paid"/>
          <p:cNvSpPr txBox="1"/>
          <p:nvPr/>
        </p:nvSpPr>
        <p:spPr>
          <a:xfrm>
            <a:off x="16320738" y="9958192"/>
            <a:ext cx="7233592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gets paid</a:t>
            </a:r>
          </a:p>
        </p:txBody>
      </p:sp>
      <p:sp>
        <p:nvSpPr>
          <p:cNvPr id="518" name="authors…"/>
          <p:cNvSpPr txBox="1"/>
          <p:nvPr>
            <p:ph type="body" sz="quarter" idx="1"/>
          </p:nvPr>
        </p:nvSpPr>
        <p:spPr>
          <a:xfrm>
            <a:off x="11128056" y="5081709"/>
            <a:ext cx="4572652" cy="5923193"/>
          </a:xfrm>
          <a:prstGeom prst="rect">
            <a:avLst/>
          </a:prstGeom>
        </p:spPr>
        <p:txBody>
          <a:bodyPr/>
          <a:lstStyle/>
          <a:p>
            <a:pPr/>
            <a:r>
              <a:t>authors</a:t>
            </a:r>
          </a:p>
          <a:p>
            <a:pPr/>
            <a:r>
              <a:t>composers </a:t>
            </a:r>
          </a:p>
          <a:p>
            <a:pPr/>
            <a:r>
              <a:t>painters </a:t>
            </a:r>
          </a:p>
          <a:p>
            <a:pPr/>
            <a:r>
              <a:t>… </a:t>
            </a:r>
          </a:p>
          <a:p>
            <a:pPr/>
            <a:r>
              <a:t>developers</a:t>
            </a:r>
          </a:p>
        </p:txBody>
      </p:sp>
      <p:sp>
        <p:nvSpPr>
          <p:cNvPr id="519" name="Creators"/>
          <p:cNvSpPr txBox="1"/>
          <p:nvPr/>
        </p:nvSpPr>
        <p:spPr>
          <a:xfrm>
            <a:off x="10991194" y="3611892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Creators</a:t>
            </a:r>
          </a:p>
        </p:txBody>
      </p:sp>
      <p:sp>
        <p:nvSpPr>
          <p:cNvPr id="520" name="Male"/>
          <p:cNvSpPr/>
          <p:nvPr/>
        </p:nvSpPr>
        <p:spPr>
          <a:xfrm>
            <a:off x="687771" y="6268995"/>
            <a:ext cx="1293087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7" grpId="5"/>
      <p:bldP build="whole" bldLvl="1" animBg="1" rev="0" advAuto="0" spid="518" grpId="2"/>
      <p:bldP build="whole" bldLvl="1" animBg="1" rev="0" advAuto="0" spid="515" grpId="4"/>
      <p:bldP build="whole" bldLvl="1" animBg="1" rev="0" advAuto="0" spid="519" grpId="1"/>
      <p:bldP build="whole" bldLvl="1" animBg="1" rev="0" advAuto="0" spid="516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I, Ego"/>
          <p:cNvSpPr txBox="1"/>
          <p:nvPr/>
        </p:nvSpPr>
        <p:spPr>
          <a:xfrm>
            <a:off x="67870" y="-18069"/>
            <a:ext cx="2532889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I, Ego</a:t>
            </a:r>
          </a:p>
        </p:txBody>
      </p:sp>
      <p:sp>
        <p:nvSpPr>
          <p:cNvPr id="524" name="Male"/>
          <p:cNvSpPr/>
          <p:nvPr/>
        </p:nvSpPr>
        <p:spPr>
          <a:xfrm>
            <a:off x="687771" y="6294017"/>
            <a:ext cx="1293087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7" name="Connection Line"/>
          <p:cNvSpPr/>
          <p:nvPr/>
        </p:nvSpPr>
        <p:spPr>
          <a:xfrm>
            <a:off x="2339399" y="4682450"/>
            <a:ext cx="5716464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26" name="Text Document"/>
          <p:cNvSpPr/>
          <p:nvPr/>
        </p:nvSpPr>
        <p:spPr>
          <a:xfrm>
            <a:off x="7821900" y="7487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7" name="be satisfied &amp; happy with out “output”"/>
          <p:cNvSpPr txBox="1"/>
          <p:nvPr/>
        </p:nvSpPr>
        <p:spPr>
          <a:xfrm>
            <a:off x="3844220" y="2102080"/>
            <a:ext cx="3042676" cy="258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be satisfied &amp; happy with out “output”</a:t>
            </a:r>
          </a:p>
        </p:txBody>
      </p:sp>
      <p:sp>
        <p:nvSpPr>
          <p:cNvPr id="528" name="ego"/>
          <p:cNvSpPr txBox="1"/>
          <p:nvPr/>
        </p:nvSpPr>
        <p:spPr>
          <a:xfrm>
            <a:off x="7486439" y="8719101"/>
            <a:ext cx="148407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ego</a:t>
            </a:r>
          </a:p>
        </p:txBody>
      </p:sp>
      <p:grpSp>
        <p:nvGrpSpPr>
          <p:cNvPr id="531" name="Group"/>
          <p:cNvGrpSpPr/>
          <p:nvPr/>
        </p:nvGrpSpPr>
        <p:grpSpPr>
          <a:xfrm>
            <a:off x="11547616" y="3820881"/>
            <a:ext cx="7575245" cy="5738987"/>
            <a:chOff x="0" y="0"/>
            <a:chExt cx="7575243" cy="5738985"/>
          </a:xfrm>
        </p:grpSpPr>
        <p:sp>
          <p:nvSpPr>
            <p:cNvPr id="529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0" name="ill-designed!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ill-designed!</a:t>
              </a:r>
            </a:p>
          </p:txBody>
        </p:sp>
      </p:grpSp>
      <p:sp>
        <p:nvSpPr>
          <p:cNvPr id="532" name="buggy!"/>
          <p:cNvSpPr/>
          <p:nvPr/>
        </p:nvSpPr>
        <p:spPr>
          <a:xfrm>
            <a:off x="11547616" y="6099779"/>
            <a:ext cx="6755608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buggy!</a:t>
            </a:r>
          </a:p>
        </p:txBody>
      </p:sp>
      <p:sp>
        <p:nvSpPr>
          <p:cNvPr id="533" name="incomprehensible"/>
          <p:cNvSpPr/>
          <p:nvPr/>
        </p:nvSpPr>
        <p:spPr>
          <a:xfrm>
            <a:off x="11603179" y="6772539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incomprehensible</a:t>
            </a:r>
          </a:p>
        </p:txBody>
      </p:sp>
      <p:grpSp>
        <p:nvGrpSpPr>
          <p:cNvPr id="536" name="Group"/>
          <p:cNvGrpSpPr/>
          <p:nvPr/>
        </p:nvGrpSpPr>
        <p:grpSpPr>
          <a:xfrm>
            <a:off x="1334314" y="8038596"/>
            <a:ext cx="11381685" cy="5100463"/>
            <a:chOff x="0" y="0"/>
            <a:chExt cx="11381683" cy="5100461"/>
          </a:xfrm>
        </p:grpSpPr>
        <p:sp>
          <p:nvSpPr>
            <p:cNvPr id="534" name="thank you"/>
            <p:cNvSpPr/>
            <p:nvPr/>
          </p:nvSpPr>
          <p:spPr>
            <a:xfrm>
              <a:off x="8324375" y="2398663"/>
              <a:ext cx="3057309" cy="270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3" fill="norm" stroke="1" extrusionOk="0">
                  <a:moveTo>
                    <a:pt x="5838" y="8"/>
                  </a:moveTo>
                  <a:cubicBezTo>
                    <a:pt x="3712" y="114"/>
                    <a:pt x="158" y="1891"/>
                    <a:pt x="2" y="7232"/>
                  </a:cubicBezTo>
                  <a:cubicBezTo>
                    <a:pt x="-54" y="9134"/>
                    <a:pt x="1253" y="14877"/>
                    <a:pt x="10702" y="21433"/>
                  </a:cubicBezTo>
                  <a:cubicBezTo>
                    <a:pt x="20130" y="14892"/>
                    <a:pt x="21546" y="9139"/>
                    <a:pt x="21505" y="7232"/>
                  </a:cubicBezTo>
                  <a:cubicBezTo>
                    <a:pt x="21391" y="1889"/>
                    <a:pt x="17806" y="115"/>
                    <a:pt x="15669" y="8"/>
                  </a:cubicBezTo>
                  <a:cubicBezTo>
                    <a:pt x="12170" y="-167"/>
                    <a:pt x="10753" y="2729"/>
                    <a:pt x="10753" y="2729"/>
                  </a:cubicBezTo>
                  <a:cubicBezTo>
                    <a:pt x="10753" y="2729"/>
                    <a:pt x="9337" y="-167"/>
                    <a:pt x="5838" y="8"/>
                  </a:cubicBezTo>
                  <a:close/>
                </a:path>
              </a:pathLst>
            </a:custGeom>
            <a:solidFill>
              <a:srgbClr val="ED220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thank you</a:t>
              </a:r>
            </a:p>
          </p:txBody>
        </p:sp>
        <p:sp>
          <p:nvSpPr>
            <p:cNvPr id="538" name="Connection Line"/>
            <p:cNvSpPr/>
            <p:nvPr/>
          </p:nvSpPr>
          <p:spPr>
            <a:xfrm>
              <a:off x="0" y="0"/>
              <a:ext cx="8526733" cy="402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43" fill="norm" stroke="1" extrusionOk="0">
                  <a:moveTo>
                    <a:pt x="21600" y="18960"/>
                  </a:moveTo>
                  <a:cubicBezTo>
                    <a:pt x="7382" y="21600"/>
                    <a:pt x="182" y="1528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1"/>
      <p:bldP build="whole" bldLvl="1" animBg="1" rev="0" advAuto="0" spid="533" grpId="3"/>
      <p:bldP build="whole" bldLvl="1" animBg="1" rev="0" advAuto="0" spid="532" grpId="2"/>
      <p:bldP build="whole" bldLvl="1" animBg="1" rev="0" advAuto="0" spid="536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I, Ego"/>
          <p:cNvSpPr txBox="1"/>
          <p:nvPr/>
        </p:nvSpPr>
        <p:spPr>
          <a:xfrm>
            <a:off x="-38048" y="-18069"/>
            <a:ext cx="274472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I, Ego </a:t>
            </a:r>
          </a:p>
        </p:txBody>
      </p:sp>
      <p:sp>
        <p:nvSpPr>
          <p:cNvPr id="541" name="Male"/>
          <p:cNvSpPr/>
          <p:nvPr/>
        </p:nvSpPr>
        <p:spPr>
          <a:xfrm>
            <a:off x="687771" y="6294018"/>
            <a:ext cx="1293087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5" name="Connection Line"/>
          <p:cNvSpPr/>
          <p:nvPr/>
        </p:nvSpPr>
        <p:spPr>
          <a:xfrm>
            <a:off x="2339399" y="4682450"/>
            <a:ext cx="5716464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43" name="Text Document"/>
          <p:cNvSpPr/>
          <p:nvPr/>
        </p:nvSpPr>
        <p:spPr>
          <a:xfrm>
            <a:off x="7821900" y="7487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4" name="be satisfied &amp; happy with out “output”"/>
          <p:cNvSpPr txBox="1"/>
          <p:nvPr/>
        </p:nvSpPr>
        <p:spPr>
          <a:xfrm>
            <a:off x="3844220" y="2102080"/>
            <a:ext cx="3042676" cy="258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be satisfied &amp; happy with out “output”</a:t>
            </a:r>
          </a:p>
        </p:txBody>
      </p:sp>
      <p:sp>
        <p:nvSpPr>
          <p:cNvPr id="545" name="ego"/>
          <p:cNvSpPr txBox="1"/>
          <p:nvPr/>
        </p:nvSpPr>
        <p:spPr>
          <a:xfrm>
            <a:off x="7486439" y="8719101"/>
            <a:ext cx="148407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ego</a:t>
            </a:r>
          </a:p>
        </p:txBody>
      </p:sp>
      <p:grpSp>
        <p:nvGrpSpPr>
          <p:cNvPr id="548" name="Group"/>
          <p:cNvGrpSpPr/>
          <p:nvPr/>
        </p:nvGrpSpPr>
        <p:grpSpPr>
          <a:xfrm>
            <a:off x="11547616" y="3820881"/>
            <a:ext cx="7575245" cy="5738987"/>
            <a:chOff x="0" y="0"/>
            <a:chExt cx="7575243" cy="5738985"/>
          </a:xfrm>
        </p:grpSpPr>
        <p:sp>
          <p:nvSpPr>
            <p:cNvPr id="546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7" name="ill-designed!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ill-designed!</a:t>
              </a:r>
            </a:p>
          </p:txBody>
        </p:sp>
      </p:grpSp>
      <p:sp>
        <p:nvSpPr>
          <p:cNvPr id="549" name="buggy!"/>
          <p:cNvSpPr/>
          <p:nvPr/>
        </p:nvSpPr>
        <p:spPr>
          <a:xfrm>
            <a:off x="11547616" y="6099779"/>
            <a:ext cx="6755608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buggy!</a:t>
            </a:r>
          </a:p>
        </p:txBody>
      </p:sp>
      <p:sp>
        <p:nvSpPr>
          <p:cNvPr id="550" name="Incomprehensible"/>
          <p:cNvSpPr/>
          <p:nvPr/>
        </p:nvSpPr>
        <p:spPr>
          <a:xfrm>
            <a:off x="11603179" y="6772539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Incomprehensible</a:t>
            </a:r>
          </a:p>
        </p:txBody>
      </p:sp>
      <p:grpSp>
        <p:nvGrpSpPr>
          <p:cNvPr id="553" name="Group"/>
          <p:cNvGrpSpPr/>
          <p:nvPr/>
        </p:nvGrpSpPr>
        <p:grpSpPr>
          <a:xfrm>
            <a:off x="2843337" y="1738438"/>
            <a:ext cx="14144314" cy="9903873"/>
            <a:chOff x="0" y="0"/>
            <a:chExt cx="14144312" cy="9903871"/>
          </a:xfrm>
        </p:grpSpPr>
        <p:pic>
          <p:nvPicPr>
            <p:cNvPr id="551" name="psychology-of-programming (dragged).pdf" descr="psychology-of-programming (dragged)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45733" y="0"/>
              <a:ext cx="6998580" cy="9903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2" name="egoless programming:"/>
            <p:cNvSpPr txBox="1"/>
            <p:nvPr/>
          </p:nvSpPr>
          <p:spPr>
            <a:xfrm>
              <a:off x="0" y="6344056"/>
              <a:ext cx="3042675" cy="1166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egoless programming: </a:t>
              </a:r>
            </a:p>
          </p:txBody>
        </p:sp>
      </p:grpSp>
      <p:sp>
        <p:nvSpPr>
          <p:cNvPr id="554" name="critique doesn’t hurt our ego, it improves our creation"/>
          <p:cNvSpPr txBox="1"/>
          <p:nvPr/>
        </p:nvSpPr>
        <p:spPr>
          <a:xfrm>
            <a:off x="3615787" y="9595006"/>
            <a:ext cx="6066713" cy="205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600">
                <a:solidFill>
                  <a:srgbClr val="0433FF"/>
                </a:solidFill>
              </a:defRPr>
            </a:lvl1pPr>
          </a:lstStyle>
          <a:p>
            <a:pPr/>
            <a:r>
              <a:t>critique doesn’t hurt our ego, it improves our creation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I, Ego"/>
          <p:cNvSpPr txBox="1"/>
          <p:nvPr/>
        </p:nvSpPr>
        <p:spPr>
          <a:xfrm>
            <a:off x="-38048" y="-18069"/>
            <a:ext cx="274472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I, Ego </a:t>
            </a:r>
          </a:p>
        </p:txBody>
      </p:sp>
      <p:sp>
        <p:nvSpPr>
          <p:cNvPr id="558" name="create code that you are happy about, put some “ego” into it…"/>
          <p:cNvSpPr txBox="1"/>
          <p:nvPr>
            <p:ph type="body" sz="half" idx="1"/>
          </p:nvPr>
        </p:nvSpPr>
        <p:spPr>
          <a:xfrm>
            <a:off x="2257426" y="6000174"/>
            <a:ext cx="17132751" cy="4083289"/>
          </a:xfrm>
          <a:prstGeom prst="rect">
            <a:avLst/>
          </a:prstGeom>
        </p:spPr>
        <p:txBody>
          <a:bodyPr/>
          <a:lstStyle/>
          <a:p>
            <a:pPr marL="548639" indent="-548639" defTabSz="2194505">
              <a:spcBef>
                <a:spcPts val="4000"/>
              </a:spcBef>
              <a:defRPr sz="4319"/>
            </a:pPr>
            <a:r>
              <a:t>create code that you are happy about, put some “ego” into it</a:t>
            </a:r>
          </a:p>
          <a:p>
            <a:pPr marL="548639" indent="-548639" defTabSz="2194505">
              <a:spcBef>
                <a:spcPts val="4000"/>
              </a:spcBef>
              <a:defRPr sz="4319"/>
            </a:pPr>
            <a:r>
              <a:t>solicit feedback, often</a:t>
            </a:r>
          </a:p>
          <a:p>
            <a:pPr marL="548639" indent="-548639" defTabSz="2194505">
              <a:spcBef>
                <a:spcPts val="4000"/>
              </a:spcBef>
              <a:defRPr sz="4319"/>
            </a:pPr>
            <a:r>
              <a:t>take negative feedback for help to improve this product of yours </a:t>
            </a:r>
          </a:p>
          <a:p>
            <a:pPr marL="548639" indent="-548639" defTabSz="2194505">
              <a:spcBef>
                <a:spcPts val="4000"/>
              </a:spcBef>
              <a:defRPr sz="4319"/>
            </a:pPr>
            <a:r>
              <a:t>improve code, rinse and repeat</a:t>
            </a:r>
          </a:p>
        </p:txBody>
      </p:sp>
      <p:sp>
        <p:nvSpPr>
          <p:cNvPr id="559" name="egoless programming taken seriously:"/>
          <p:cNvSpPr txBox="1"/>
          <p:nvPr/>
        </p:nvSpPr>
        <p:spPr>
          <a:xfrm>
            <a:off x="1166859" y="3703634"/>
            <a:ext cx="10726893" cy="116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800">
                <a:solidFill>
                  <a:srgbClr val="0433FF"/>
                </a:solidFill>
              </a:defRPr>
            </a:lvl1pPr>
          </a:lstStyle>
          <a:p>
            <a:pPr/>
            <a:r>
              <a:t>egoless programming taken seriously: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ocial Ski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Skills</a:t>
            </a:r>
          </a:p>
        </p:txBody>
      </p:sp>
      <p:sp>
        <p:nvSpPr>
          <p:cNvPr id="562" name="to develop software in a socially responsible manner, we nee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to develop software in a socially responsible manner, we need</a:t>
            </a:r>
          </a:p>
        </p:txBody>
      </p:sp>
      <p:sp>
        <p:nvSpPr>
          <p:cNvPr id="563" name="a mental state of ``egoless’’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a mental state of ``egoless’’ programming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welcome critique 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continuous feedback to our thinking while we code 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read code aloud to a partner</a:t>
            </a:r>
          </a:p>
          <a:p>
            <a:pPr marL="536447" indent="-536447" defTabSz="2145738">
              <a:spcBef>
                <a:spcPts val="3900"/>
              </a:spcBef>
              <a:defRPr sz="4224"/>
            </a:pPr>
            <a:r>
              <a:t>active milestone reviews 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github at a minimum 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presentations to the team</a:t>
            </a:r>
          </a:p>
          <a:p>
            <a:pPr lvl="1" marL="1072895" indent="-536447" defTabSz="2145738">
              <a:spcBef>
                <a:spcPts val="3900"/>
              </a:spcBef>
              <a:defRPr sz="4224"/>
            </a:pPr>
            <a:r>
              <a:t>formal panel reviews at a maximum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Let’s talk about Technical Ski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talk about Technical Skills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oftware Development"/>
          <p:cNvSpPr txBox="1"/>
          <p:nvPr/>
        </p:nvSpPr>
        <p:spPr>
          <a:xfrm>
            <a:off x="70257" y="56997"/>
            <a:ext cx="8333233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Software Development</a:t>
            </a:r>
          </a:p>
        </p:txBody>
      </p:sp>
      <p:sp>
        <p:nvSpPr>
          <p:cNvPr id="159" name="write code"/>
          <p:cNvSpPr/>
          <p:nvPr/>
        </p:nvSpPr>
        <p:spPr>
          <a:xfrm>
            <a:off x="403377" y="6268995"/>
            <a:ext cx="1198954" cy="32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write code</a:t>
            </a:r>
          </a:p>
        </p:txBody>
      </p:sp>
      <p:sp>
        <p:nvSpPr>
          <p:cNvPr id="160" name="Text Document"/>
          <p:cNvSpPr/>
          <p:nvPr/>
        </p:nvSpPr>
        <p:spPr>
          <a:xfrm>
            <a:off x="2164227" y="7360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1" name="writes…"/>
          <p:cNvSpPr txBox="1"/>
          <p:nvPr/>
        </p:nvSpPr>
        <p:spPr>
          <a:xfrm>
            <a:off x="1688141" y="8592101"/>
            <a:ext cx="1683794" cy="144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writes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code</a:t>
            </a:r>
          </a:p>
        </p:txBody>
      </p:sp>
      <p:grpSp>
        <p:nvGrpSpPr>
          <p:cNvPr id="170" name="Group"/>
          <p:cNvGrpSpPr/>
          <p:nvPr/>
        </p:nvGrpSpPr>
        <p:grpSpPr>
          <a:xfrm>
            <a:off x="20328373" y="4171454"/>
            <a:ext cx="11456031" cy="5796852"/>
            <a:chOff x="0" y="0"/>
            <a:chExt cx="11456030" cy="5796851"/>
          </a:xfrm>
        </p:grpSpPr>
        <p:sp>
          <p:nvSpPr>
            <p:cNvPr id="205" name="Connection Line"/>
            <p:cNvSpPr/>
            <p:nvPr/>
          </p:nvSpPr>
          <p:spPr>
            <a:xfrm>
              <a:off x="0" y="510996"/>
              <a:ext cx="5716463" cy="26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63" name="Clock"/>
            <p:cNvSpPr/>
            <p:nvPr/>
          </p:nvSpPr>
          <p:spPr>
            <a:xfrm>
              <a:off x="2359894" y="1034935"/>
              <a:ext cx="948503" cy="94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2" y="0"/>
                    <a:pt x="10800" y="0"/>
                  </a:cubicBezTo>
                  <a:close/>
                  <a:moveTo>
                    <a:pt x="10714" y="1340"/>
                  </a:moveTo>
                  <a:lnTo>
                    <a:pt x="10886" y="1340"/>
                  </a:lnTo>
                  <a:cubicBezTo>
                    <a:pt x="10994" y="1340"/>
                    <a:pt x="11080" y="1426"/>
                    <a:pt x="11080" y="1534"/>
                  </a:cubicBezTo>
                  <a:lnTo>
                    <a:pt x="11080" y="3100"/>
                  </a:lnTo>
                  <a:cubicBezTo>
                    <a:pt x="11080" y="3208"/>
                    <a:pt x="10994" y="3294"/>
                    <a:pt x="10886" y="3294"/>
                  </a:cubicBezTo>
                  <a:lnTo>
                    <a:pt x="10714" y="3294"/>
                  </a:lnTo>
                  <a:cubicBezTo>
                    <a:pt x="10606" y="3294"/>
                    <a:pt x="10520" y="3208"/>
                    <a:pt x="10520" y="3100"/>
                  </a:cubicBezTo>
                  <a:lnTo>
                    <a:pt x="10520" y="1534"/>
                  </a:lnTo>
                  <a:cubicBezTo>
                    <a:pt x="10520" y="1426"/>
                    <a:pt x="10606" y="1340"/>
                    <a:pt x="10714" y="1340"/>
                  </a:cubicBezTo>
                  <a:close/>
                  <a:moveTo>
                    <a:pt x="6218" y="2541"/>
                  </a:moveTo>
                  <a:cubicBezTo>
                    <a:pt x="6293" y="2532"/>
                    <a:pt x="6369" y="2567"/>
                    <a:pt x="6409" y="2636"/>
                  </a:cubicBezTo>
                  <a:lnTo>
                    <a:pt x="7192" y="3991"/>
                  </a:lnTo>
                  <a:cubicBezTo>
                    <a:pt x="7246" y="4083"/>
                    <a:pt x="7215" y="4202"/>
                    <a:pt x="7123" y="4256"/>
                  </a:cubicBezTo>
                  <a:lnTo>
                    <a:pt x="6971" y="4342"/>
                  </a:lnTo>
                  <a:cubicBezTo>
                    <a:pt x="6879" y="4396"/>
                    <a:pt x="6760" y="4363"/>
                    <a:pt x="6706" y="4271"/>
                  </a:cubicBezTo>
                  <a:lnTo>
                    <a:pt x="5923" y="2916"/>
                  </a:lnTo>
                  <a:cubicBezTo>
                    <a:pt x="5869" y="2824"/>
                    <a:pt x="5902" y="2700"/>
                    <a:pt x="5994" y="2651"/>
                  </a:cubicBezTo>
                  <a:lnTo>
                    <a:pt x="6146" y="2565"/>
                  </a:lnTo>
                  <a:cubicBezTo>
                    <a:pt x="6169" y="2552"/>
                    <a:pt x="6194" y="2544"/>
                    <a:pt x="6218" y="2541"/>
                  </a:cubicBezTo>
                  <a:close/>
                  <a:moveTo>
                    <a:pt x="15382" y="2541"/>
                  </a:moveTo>
                  <a:cubicBezTo>
                    <a:pt x="15406" y="2544"/>
                    <a:pt x="15431" y="2552"/>
                    <a:pt x="15454" y="2565"/>
                  </a:cubicBezTo>
                  <a:lnTo>
                    <a:pt x="15606" y="2651"/>
                  </a:lnTo>
                  <a:cubicBezTo>
                    <a:pt x="15698" y="2705"/>
                    <a:pt x="15731" y="2824"/>
                    <a:pt x="15677" y="2916"/>
                  </a:cubicBezTo>
                  <a:lnTo>
                    <a:pt x="14894" y="4271"/>
                  </a:lnTo>
                  <a:cubicBezTo>
                    <a:pt x="14840" y="4363"/>
                    <a:pt x="14721" y="4396"/>
                    <a:pt x="14629" y="4342"/>
                  </a:cubicBezTo>
                  <a:lnTo>
                    <a:pt x="14477" y="4256"/>
                  </a:lnTo>
                  <a:cubicBezTo>
                    <a:pt x="14385" y="4202"/>
                    <a:pt x="14354" y="4083"/>
                    <a:pt x="14408" y="3991"/>
                  </a:cubicBezTo>
                  <a:lnTo>
                    <a:pt x="15191" y="2636"/>
                  </a:lnTo>
                  <a:cubicBezTo>
                    <a:pt x="15231" y="2567"/>
                    <a:pt x="15307" y="2532"/>
                    <a:pt x="15382" y="2541"/>
                  </a:cubicBezTo>
                  <a:close/>
                  <a:moveTo>
                    <a:pt x="16951" y="4904"/>
                  </a:moveTo>
                  <a:lnTo>
                    <a:pt x="17280" y="5282"/>
                  </a:lnTo>
                  <a:lnTo>
                    <a:pt x="11762" y="10660"/>
                  </a:lnTo>
                  <a:lnTo>
                    <a:pt x="12221" y="10903"/>
                  </a:lnTo>
                  <a:lnTo>
                    <a:pt x="11600" y="11978"/>
                  </a:lnTo>
                  <a:lnTo>
                    <a:pt x="10876" y="11524"/>
                  </a:lnTo>
                  <a:lnTo>
                    <a:pt x="10265" y="12118"/>
                  </a:lnTo>
                  <a:lnTo>
                    <a:pt x="9433" y="11205"/>
                  </a:lnTo>
                  <a:lnTo>
                    <a:pt x="9833" y="10871"/>
                  </a:lnTo>
                  <a:lnTo>
                    <a:pt x="6161" y="8576"/>
                  </a:lnTo>
                  <a:lnTo>
                    <a:pt x="6556" y="7896"/>
                  </a:lnTo>
                  <a:lnTo>
                    <a:pt x="10736" y="10115"/>
                  </a:lnTo>
                  <a:lnTo>
                    <a:pt x="16951" y="4904"/>
                  </a:lnTo>
                  <a:close/>
                  <a:moveTo>
                    <a:pt x="2838" y="5900"/>
                  </a:moveTo>
                  <a:cubicBezTo>
                    <a:pt x="2863" y="5903"/>
                    <a:pt x="2888" y="5911"/>
                    <a:pt x="2911" y="5925"/>
                  </a:cubicBezTo>
                  <a:lnTo>
                    <a:pt x="4266" y="6708"/>
                  </a:lnTo>
                  <a:cubicBezTo>
                    <a:pt x="4358" y="6762"/>
                    <a:pt x="4391" y="6879"/>
                    <a:pt x="4337" y="6971"/>
                  </a:cubicBezTo>
                  <a:lnTo>
                    <a:pt x="4249" y="7123"/>
                  </a:lnTo>
                  <a:cubicBezTo>
                    <a:pt x="4195" y="7215"/>
                    <a:pt x="4078" y="7248"/>
                    <a:pt x="3986" y="7194"/>
                  </a:cubicBezTo>
                  <a:lnTo>
                    <a:pt x="2629" y="6411"/>
                  </a:lnTo>
                  <a:cubicBezTo>
                    <a:pt x="2537" y="6357"/>
                    <a:pt x="2506" y="6238"/>
                    <a:pt x="2560" y="6146"/>
                  </a:cubicBezTo>
                  <a:lnTo>
                    <a:pt x="2646" y="5994"/>
                  </a:lnTo>
                  <a:cubicBezTo>
                    <a:pt x="2687" y="5925"/>
                    <a:pt x="2764" y="5890"/>
                    <a:pt x="2838" y="5900"/>
                  </a:cubicBezTo>
                  <a:close/>
                  <a:moveTo>
                    <a:pt x="18757" y="5900"/>
                  </a:moveTo>
                  <a:cubicBezTo>
                    <a:pt x="18831" y="5890"/>
                    <a:pt x="18908" y="5925"/>
                    <a:pt x="18949" y="5994"/>
                  </a:cubicBezTo>
                  <a:lnTo>
                    <a:pt x="19035" y="6146"/>
                  </a:lnTo>
                  <a:cubicBezTo>
                    <a:pt x="19089" y="6238"/>
                    <a:pt x="19056" y="6357"/>
                    <a:pt x="18964" y="6411"/>
                  </a:cubicBezTo>
                  <a:lnTo>
                    <a:pt x="17609" y="7194"/>
                  </a:lnTo>
                  <a:cubicBezTo>
                    <a:pt x="17517" y="7248"/>
                    <a:pt x="17398" y="7215"/>
                    <a:pt x="17344" y="7123"/>
                  </a:cubicBezTo>
                  <a:lnTo>
                    <a:pt x="17258" y="6971"/>
                  </a:lnTo>
                  <a:cubicBezTo>
                    <a:pt x="17204" y="6879"/>
                    <a:pt x="17237" y="6762"/>
                    <a:pt x="17329" y="6708"/>
                  </a:cubicBezTo>
                  <a:lnTo>
                    <a:pt x="18684" y="5925"/>
                  </a:lnTo>
                  <a:cubicBezTo>
                    <a:pt x="18707" y="5911"/>
                    <a:pt x="18732" y="5903"/>
                    <a:pt x="18757" y="5900"/>
                  </a:cubicBezTo>
                  <a:close/>
                  <a:moveTo>
                    <a:pt x="10800" y="10439"/>
                  </a:moveTo>
                  <a:cubicBezTo>
                    <a:pt x="10707" y="10439"/>
                    <a:pt x="10614" y="10475"/>
                    <a:pt x="10544" y="10545"/>
                  </a:cubicBezTo>
                  <a:cubicBezTo>
                    <a:pt x="10402" y="10686"/>
                    <a:pt x="10402" y="10915"/>
                    <a:pt x="10544" y="11056"/>
                  </a:cubicBezTo>
                  <a:cubicBezTo>
                    <a:pt x="10685" y="11198"/>
                    <a:pt x="10915" y="11198"/>
                    <a:pt x="11056" y="11056"/>
                  </a:cubicBezTo>
                  <a:cubicBezTo>
                    <a:pt x="11198" y="10915"/>
                    <a:pt x="11198" y="10686"/>
                    <a:pt x="11056" y="10545"/>
                  </a:cubicBezTo>
                  <a:cubicBezTo>
                    <a:pt x="10986" y="10475"/>
                    <a:pt x="10893" y="10439"/>
                    <a:pt x="10800" y="10439"/>
                  </a:cubicBezTo>
                  <a:close/>
                  <a:moveTo>
                    <a:pt x="1529" y="10520"/>
                  </a:moveTo>
                  <a:lnTo>
                    <a:pt x="3095" y="10520"/>
                  </a:lnTo>
                  <a:cubicBezTo>
                    <a:pt x="3203" y="10520"/>
                    <a:pt x="3289" y="10606"/>
                    <a:pt x="3289" y="10714"/>
                  </a:cubicBezTo>
                  <a:lnTo>
                    <a:pt x="3289" y="10886"/>
                  </a:lnTo>
                  <a:cubicBezTo>
                    <a:pt x="3289" y="10994"/>
                    <a:pt x="3203" y="11082"/>
                    <a:pt x="3095" y="11082"/>
                  </a:cubicBezTo>
                  <a:lnTo>
                    <a:pt x="1529" y="11082"/>
                  </a:lnTo>
                  <a:cubicBezTo>
                    <a:pt x="1426" y="11082"/>
                    <a:pt x="1333" y="10994"/>
                    <a:pt x="1333" y="10886"/>
                  </a:cubicBezTo>
                  <a:lnTo>
                    <a:pt x="1333" y="10714"/>
                  </a:lnTo>
                  <a:cubicBezTo>
                    <a:pt x="1333" y="10606"/>
                    <a:pt x="1421" y="10520"/>
                    <a:pt x="1529" y="10520"/>
                  </a:cubicBezTo>
                  <a:close/>
                  <a:moveTo>
                    <a:pt x="18500" y="10520"/>
                  </a:moveTo>
                  <a:lnTo>
                    <a:pt x="20066" y="10520"/>
                  </a:lnTo>
                  <a:cubicBezTo>
                    <a:pt x="20174" y="10520"/>
                    <a:pt x="20260" y="10606"/>
                    <a:pt x="20260" y="10714"/>
                  </a:cubicBezTo>
                  <a:lnTo>
                    <a:pt x="20260" y="10886"/>
                  </a:lnTo>
                  <a:cubicBezTo>
                    <a:pt x="20260" y="10994"/>
                    <a:pt x="20174" y="11082"/>
                    <a:pt x="20066" y="11082"/>
                  </a:cubicBezTo>
                  <a:lnTo>
                    <a:pt x="18500" y="11082"/>
                  </a:lnTo>
                  <a:cubicBezTo>
                    <a:pt x="18392" y="11082"/>
                    <a:pt x="18306" y="10994"/>
                    <a:pt x="18306" y="10886"/>
                  </a:cubicBezTo>
                  <a:lnTo>
                    <a:pt x="18306" y="10714"/>
                  </a:lnTo>
                  <a:cubicBezTo>
                    <a:pt x="18306" y="10606"/>
                    <a:pt x="18392" y="10520"/>
                    <a:pt x="18500" y="10520"/>
                  </a:cubicBezTo>
                  <a:close/>
                  <a:moveTo>
                    <a:pt x="4058" y="14383"/>
                  </a:moveTo>
                  <a:cubicBezTo>
                    <a:pt x="4133" y="14373"/>
                    <a:pt x="4209" y="14408"/>
                    <a:pt x="4249" y="14477"/>
                  </a:cubicBezTo>
                  <a:lnTo>
                    <a:pt x="4337" y="14629"/>
                  </a:lnTo>
                  <a:cubicBezTo>
                    <a:pt x="4391" y="14721"/>
                    <a:pt x="4358" y="14840"/>
                    <a:pt x="4266" y="14894"/>
                  </a:cubicBezTo>
                  <a:lnTo>
                    <a:pt x="2911" y="15677"/>
                  </a:lnTo>
                  <a:cubicBezTo>
                    <a:pt x="2819" y="15731"/>
                    <a:pt x="2700" y="15698"/>
                    <a:pt x="2646" y="15606"/>
                  </a:cubicBezTo>
                  <a:lnTo>
                    <a:pt x="2560" y="15456"/>
                  </a:lnTo>
                  <a:cubicBezTo>
                    <a:pt x="2506" y="15364"/>
                    <a:pt x="2537" y="15245"/>
                    <a:pt x="2629" y="15191"/>
                  </a:cubicBezTo>
                  <a:lnTo>
                    <a:pt x="3986" y="14408"/>
                  </a:lnTo>
                  <a:cubicBezTo>
                    <a:pt x="4009" y="14394"/>
                    <a:pt x="4034" y="14386"/>
                    <a:pt x="4058" y="14383"/>
                  </a:cubicBezTo>
                  <a:close/>
                  <a:moveTo>
                    <a:pt x="17536" y="14383"/>
                  </a:moveTo>
                  <a:cubicBezTo>
                    <a:pt x="17561" y="14386"/>
                    <a:pt x="17586" y="14394"/>
                    <a:pt x="17609" y="14408"/>
                  </a:cubicBezTo>
                  <a:lnTo>
                    <a:pt x="18964" y="15191"/>
                  </a:lnTo>
                  <a:cubicBezTo>
                    <a:pt x="19056" y="15245"/>
                    <a:pt x="19089" y="15364"/>
                    <a:pt x="19035" y="15456"/>
                  </a:cubicBezTo>
                  <a:lnTo>
                    <a:pt x="18949" y="15606"/>
                  </a:lnTo>
                  <a:cubicBezTo>
                    <a:pt x="18895" y="15698"/>
                    <a:pt x="18776" y="15731"/>
                    <a:pt x="18684" y="15677"/>
                  </a:cubicBezTo>
                  <a:lnTo>
                    <a:pt x="17329" y="14894"/>
                  </a:lnTo>
                  <a:cubicBezTo>
                    <a:pt x="17237" y="14840"/>
                    <a:pt x="17204" y="14721"/>
                    <a:pt x="17258" y="14629"/>
                  </a:cubicBezTo>
                  <a:lnTo>
                    <a:pt x="17344" y="14477"/>
                  </a:lnTo>
                  <a:cubicBezTo>
                    <a:pt x="17385" y="14408"/>
                    <a:pt x="17462" y="14373"/>
                    <a:pt x="17536" y="14383"/>
                  </a:cubicBezTo>
                  <a:close/>
                  <a:moveTo>
                    <a:pt x="6893" y="17239"/>
                  </a:moveTo>
                  <a:cubicBezTo>
                    <a:pt x="6918" y="17243"/>
                    <a:pt x="6943" y="17251"/>
                    <a:pt x="6966" y="17265"/>
                  </a:cubicBezTo>
                  <a:lnTo>
                    <a:pt x="7118" y="17351"/>
                  </a:lnTo>
                  <a:cubicBezTo>
                    <a:pt x="7210" y="17399"/>
                    <a:pt x="7241" y="17519"/>
                    <a:pt x="7187" y="17616"/>
                  </a:cubicBezTo>
                  <a:lnTo>
                    <a:pt x="6404" y="18971"/>
                  </a:lnTo>
                  <a:cubicBezTo>
                    <a:pt x="6350" y="19063"/>
                    <a:pt x="6231" y="19094"/>
                    <a:pt x="6139" y="19040"/>
                  </a:cubicBezTo>
                  <a:lnTo>
                    <a:pt x="5989" y="18954"/>
                  </a:lnTo>
                  <a:cubicBezTo>
                    <a:pt x="5897" y="18900"/>
                    <a:pt x="5864" y="18781"/>
                    <a:pt x="5918" y="18689"/>
                  </a:cubicBezTo>
                  <a:lnTo>
                    <a:pt x="6701" y="17334"/>
                  </a:lnTo>
                  <a:cubicBezTo>
                    <a:pt x="6742" y="17265"/>
                    <a:pt x="6819" y="17230"/>
                    <a:pt x="6893" y="17239"/>
                  </a:cubicBezTo>
                  <a:close/>
                  <a:moveTo>
                    <a:pt x="14696" y="17239"/>
                  </a:moveTo>
                  <a:cubicBezTo>
                    <a:pt x="14771" y="17230"/>
                    <a:pt x="14847" y="17265"/>
                    <a:pt x="14887" y="17334"/>
                  </a:cubicBezTo>
                  <a:lnTo>
                    <a:pt x="15670" y="18689"/>
                  </a:lnTo>
                  <a:cubicBezTo>
                    <a:pt x="15730" y="18781"/>
                    <a:pt x="15698" y="18900"/>
                    <a:pt x="15601" y="18954"/>
                  </a:cubicBezTo>
                  <a:lnTo>
                    <a:pt x="15449" y="19040"/>
                  </a:lnTo>
                  <a:cubicBezTo>
                    <a:pt x="15357" y="19094"/>
                    <a:pt x="15238" y="19063"/>
                    <a:pt x="15184" y="18971"/>
                  </a:cubicBezTo>
                  <a:lnTo>
                    <a:pt x="14401" y="17616"/>
                  </a:lnTo>
                  <a:cubicBezTo>
                    <a:pt x="14347" y="17524"/>
                    <a:pt x="14380" y="17405"/>
                    <a:pt x="14472" y="17351"/>
                  </a:cubicBezTo>
                  <a:lnTo>
                    <a:pt x="14624" y="17265"/>
                  </a:lnTo>
                  <a:cubicBezTo>
                    <a:pt x="14647" y="17251"/>
                    <a:pt x="14672" y="17243"/>
                    <a:pt x="14696" y="17239"/>
                  </a:cubicBezTo>
                  <a:close/>
                  <a:moveTo>
                    <a:pt x="10714" y="18306"/>
                  </a:moveTo>
                  <a:lnTo>
                    <a:pt x="10886" y="18306"/>
                  </a:lnTo>
                  <a:cubicBezTo>
                    <a:pt x="10994" y="18306"/>
                    <a:pt x="11080" y="18392"/>
                    <a:pt x="11080" y="18500"/>
                  </a:cubicBezTo>
                  <a:lnTo>
                    <a:pt x="11080" y="20066"/>
                  </a:lnTo>
                  <a:cubicBezTo>
                    <a:pt x="11080" y="20174"/>
                    <a:pt x="10994" y="20262"/>
                    <a:pt x="10886" y="20262"/>
                  </a:cubicBezTo>
                  <a:lnTo>
                    <a:pt x="10714" y="20262"/>
                  </a:lnTo>
                  <a:cubicBezTo>
                    <a:pt x="10606" y="20262"/>
                    <a:pt x="10520" y="20174"/>
                    <a:pt x="10520" y="20066"/>
                  </a:cubicBezTo>
                  <a:lnTo>
                    <a:pt x="10520" y="18500"/>
                  </a:lnTo>
                  <a:cubicBezTo>
                    <a:pt x="10520" y="18392"/>
                    <a:pt x="10606" y="18306"/>
                    <a:pt x="10714" y="183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4" name="The maintainer."/>
            <p:cNvSpPr/>
            <p:nvPr/>
          </p:nvSpPr>
          <p:spPr>
            <a:xfrm>
              <a:off x="7291620" y="0"/>
              <a:ext cx="4164411" cy="19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9" y="0"/>
                  </a:moveTo>
                  <a:cubicBezTo>
                    <a:pt x="1303" y="0"/>
                    <a:pt x="1194" y="234"/>
                    <a:pt x="1194" y="525"/>
                  </a:cubicBezTo>
                  <a:lnTo>
                    <a:pt x="1194" y="6549"/>
                  </a:lnTo>
                  <a:lnTo>
                    <a:pt x="0" y="21600"/>
                  </a:lnTo>
                  <a:lnTo>
                    <a:pt x="1896" y="10540"/>
                  </a:lnTo>
                  <a:lnTo>
                    <a:pt x="21353" y="10540"/>
                  </a:lnTo>
                  <a:cubicBezTo>
                    <a:pt x="21489" y="10540"/>
                    <a:pt x="21600" y="10302"/>
                    <a:pt x="21600" y="10011"/>
                  </a:cubicBezTo>
                  <a:lnTo>
                    <a:pt x="21600" y="525"/>
                  </a:lnTo>
                  <a:cubicBezTo>
                    <a:pt x="21600" y="234"/>
                    <a:pt x="21489" y="0"/>
                    <a:pt x="21353" y="0"/>
                  </a:cubicBezTo>
                  <a:lnTo>
                    <a:pt x="14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The maintainer.</a:t>
              </a:r>
            </a:p>
          </p:txBody>
        </p:sp>
        <p:sp>
          <p:nvSpPr>
            <p:cNvPr id="165" name="Text Document"/>
            <p:cNvSpPr/>
            <p:nvPr/>
          </p:nvSpPr>
          <p:spPr>
            <a:xfrm>
              <a:off x="5032103" y="3315610"/>
              <a:ext cx="813153" cy="105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6" name="Male"/>
            <p:cNvSpPr/>
            <p:nvPr/>
          </p:nvSpPr>
          <p:spPr>
            <a:xfrm>
              <a:off x="6732698" y="2224541"/>
              <a:ext cx="1198954" cy="32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7" name="read…"/>
            <p:cNvSpPr txBox="1"/>
            <p:nvPr/>
          </p:nvSpPr>
          <p:spPr>
            <a:xfrm>
              <a:off x="3917342" y="4547647"/>
              <a:ext cx="3042676" cy="1249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  <p:sp>
          <p:nvSpPr>
            <p:cNvPr id="168" name="Text Document"/>
            <p:cNvSpPr/>
            <p:nvPr/>
          </p:nvSpPr>
          <p:spPr>
            <a:xfrm>
              <a:off x="8819095" y="3315610"/>
              <a:ext cx="813152" cy="105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modified…"/>
            <p:cNvSpPr txBox="1"/>
            <p:nvPr/>
          </p:nvSpPr>
          <p:spPr>
            <a:xfrm>
              <a:off x="8445621" y="4600037"/>
              <a:ext cx="2143576" cy="1144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modified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11022055" y="4044454"/>
            <a:ext cx="11456031" cy="5796852"/>
            <a:chOff x="0" y="0"/>
            <a:chExt cx="11456030" cy="5796851"/>
          </a:xfrm>
        </p:grpSpPr>
        <p:sp>
          <p:nvSpPr>
            <p:cNvPr id="206" name="Connection Line"/>
            <p:cNvSpPr/>
            <p:nvPr/>
          </p:nvSpPr>
          <p:spPr>
            <a:xfrm>
              <a:off x="0" y="510996"/>
              <a:ext cx="5716463" cy="262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72" name="Clock"/>
            <p:cNvSpPr/>
            <p:nvPr/>
          </p:nvSpPr>
          <p:spPr>
            <a:xfrm>
              <a:off x="2359894" y="1034935"/>
              <a:ext cx="948503" cy="94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2" y="0"/>
                    <a:pt x="10800" y="0"/>
                  </a:cubicBezTo>
                  <a:close/>
                  <a:moveTo>
                    <a:pt x="10714" y="1340"/>
                  </a:moveTo>
                  <a:lnTo>
                    <a:pt x="10886" y="1340"/>
                  </a:lnTo>
                  <a:cubicBezTo>
                    <a:pt x="10994" y="1340"/>
                    <a:pt x="11080" y="1426"/>
                    <a:pt x="11080" y="1534"/>
                  </a:cubicBezTo>
                  <a:lnTo>
                    <a:pt x="11080" y="3100"/>
                  </a:lnTo>
                  <a:cubicBezTo>
                    <a:pt x="11080" y="3208"/>
                    <a:pt x="10994" y="3294"/>
                    <a:pt x="10886" y="3294"/>
                  </a:cubicBezTo>
                  <a:lnTo>
                    <a:pt x="10714" y="3294"/>
                  </a:lnTo>
                  <a:cubicBezTo>
                    <a:pt x="10606" y="3294"/>
                    <a:pt x="10520" y="3208"/>
                    <a:pt x="10520" y="3100"/>
                  </a:cubicBezTo>
                  <a:lnTo>
                    <a:pt x="10520" y="1534"/>
                  </a:lnTo>
                  <a:cubicBezTo>
                    <a:pt x="10520" y="1426"/>
                    <a:pt x="10606" y="1340"/>
                    <a:pt x="10714" y="1340"/>
                  </a:cubicBezTo>
                  <a:close/>
                  <a:moveTo>
                    <a:pt x="6218" y="2541"/>
                  </a:moveTo>
                  <a:cubicBezTo>
                    <a:pt x="6293" y="2532"/>
                    <a:pt x="6369" y="2567"/>
                    <a:pt x="6409" y="2636"/>
                  </a:cubicBezTo>
                  <a:lnTo>
                    <a:pt x="7192" y="3991"/>
                  </a:lnTo>
                  <a:cubicBezTo>
                    <a:pt x="7246" y="4083"/>
                    <a:pt x="7215" y="4202"/>
                    <a:pt x="7123" y="4256"/>
                  </a:cubicBezTo>
                  <a:lnTo>
                    <a:pt x="6971" y="4342"/>
                  </a:lnTo>
                  <a:cubicBezTo>
                    <a:pt x="6879" y="4396"/>
                    <a:pt x="6760" y="4363"/>
                    <a:pt x="6706" y="4271"/>
                  </a:cubicBezTo>
                  <a:lnTo>
                    <a:pt x="5923" y="2916"/>
                  </a:lnTo>
                  <a:cubicBezTo>
                    <a:pt x="5869" y="2824"/>
                    <a:pt x="5902" y="2700"/>
                    <a:pt x="5994" y="2651"/>
                  </a:cubicBezTo>
                  <a:lnTo>
                    <a:pt x="6146" y="2565"/>
                  </a:lnTo>
                  <a:cubicBezTo>
                    <a:pt x="6169" y="2552"/>
                    <a:pt x="6194" y="2544"/>
                    <a:pt x="6218" y="2541"/>
                  </a:cubicBezTo>
                  <a:close/>
                  <a:moveTo>
                    <a:pt x="15382" y="2541"/>
                  </a:moveTo>
                  <a:cubicBezTo>
                    <a:pt x="15406" y="2544"/>
                    <a:pt x="15431" y="2552"/>
                    <a:pt x="15454" y="2565"/>
                  </a:cubicBezTo>
                  <a:lnTo>
                    <a:pt x="15606" y="2651"/>
                  </a:lnTo>
                  <a:cubicBezTo>
                    <a:pt x="15698" y="2705"/>
                    <a:pt x="15731" y="2824"/>
                    <a:pt x="15677" y="2916"/>
                  </a:cubicBezTo>
                  <a:lnTo>
                    <a:pt x="14894" y="4271"/>
                  </a:lnTo>
                  <a:cubicBezTo>
                    <a:pt x="14840" y="4363"/>
                    <a:pt x="14721" y="4396"/>
                    <a:pt x="14629" y="4342"/>
                  </a:cubicBezTo>
                  <a:lnTo>
                    <a:pt x="14477" y="4256"/>
                  </a:lnTo>
                  <a:cubicBezTo>
                    <a:pt x="14385" y="4202"/>
                    <a:pt x="14354" y="4083"/>
                    <a:pt x="14408" y="3991"/>
                  </a:cubicBezTo>
                  <a:lnTo>
                    <a:pt x="15191" y="2636"/>
                  </a:lnTo>
                  <a:cubicBezTo>
                    <a:pt x="15231" y="2567"/>
                    <a:pt x="15307" y="2532"/>
                    <a:pt x="15382" y="2541"/>
                  </a:cubicBezTo>
                  <a:close/>
                  <a:moveTo>
                    <a:pt x="16951" y="4904"/>
                  </a:moveTo>
                  <a:lnTo>
                    <a:pt x="17280" y="5282"/>
                  </a:lnTo>
                  <a:lnTo>
                    <a:pt x="11762" y="10660"/>
                  </a:lnTo>
                  <a:lnTo>
                    <a:pt x="12221" y="10903"/>
                  </a:lnTo>
                  <a:lnTo>
                    <a:pt x="11600" y="11978"/>
                  </a:lnTo>
                  <a:lnTo>
                    <a:pt x="10876" y="11524"/>
                  </a:lnTo>
                  <a:lnTo>
                    <a:pt x="10265" y="12118"/>
                  </a:lnTo>
                  <a:lnTo>
                    <a:pt x="9433" y="11205"/>
                  </a:lnTo>
                  <a:lnTo>
                    <a:pt x="9833" y="10871"/>
                  </a:lnTo>
                  <a:lnTo>
                    <a:pt x="6161" y="8576"/>
                  </a:lnTo>
                  <a:lnTo>
                    <a:pt x="6556" y="7896"/>
                  </a:lnTo>
                  <a:lnTo>
                    <a:pt x="10736" y="10115"/>
                  </a:lnTo>
                  <a:lnTo>
                    <a:pt x="16951" y="4904"/>
                  </a:lnTo>
                  <a:close/>
                  <a:moveTo>
                    <a:pt x="2838" y="5900"/>
                  </a:moveTo>
                  <a:cubicBezTo>
                    <a:pt x="2863" y="5903"/>
                    <a:pt x="2888" y="5911"/>
                    <a:pt x="2911" y="5925"/>
                  </a:cubicBezTo>
                  <a:lnTo>
                    <a:pt x="4266" y="6708"/>
                  </a:lnTo>
                  <a:cubicBezTo>
                    <a:pt x="4358" y="6762"/>
                    <a:pt x="4391" y="6879"/>
                    <a:pt x="4337" y="6971"/>
                  </a:cubicBezTo>
                  <a:lnTo>
                    <a:pt x="4249" y="7123"/>
                  </a:lnTo>
                  <a:cubicBezTo>
                    <a:pt x="4195" y="7215"/>
                    <a:pt x="4078" y="7248"/>
                    <a:pt x="3986" y="7194"/>
                  </a:cubicBezTo>
                  <a:lnTo>
                    <a:pt x="2629" y="6411"/>
                  </a:lnTo>
                  <a:cubicBezTo>
                    <a:pt x="2537" y="6357"/>
                    <a:pt x="2506" y="6238"/>
                    <a:pt x="2560" y="6146"/>
                  </a:cubicBezTo>
                  <a:lnTo>
                    <a:pt x="2646" y="5994"/>
                  </a:lnTo>
                  <a:cubicBezTo>
                    <a:pt x="2687" y="5925"/>
                    <a:pt x="2764" y="5890"/>
                    <a:pt x="2838" y="5900"/>
                  </a:cubicBezTo>
                  <a:close/>
                  <a:moveTo>
                    <a:pt x="18757" y="5900"/>
                  </a:moveTo>
                  <a:cubicBezTo>
                    <a:pt x="18831" y="5890"/>
                    <a:pt x="18908" y="5925"/>
                    <a:pt x="18949" y="5994"/>
                  </a:cubicBezTo>
                  <a:lnTo>
                    <a:pt x="19035" y="6146"/>
                  </a:lnTo>
                  <a:cubicBezTo>
                    <a:pt x="19089" y="6238"/>
                    <a:pt x="19056" y="6357"/>
                    <a:pt x="18964" y="6411"/>
                  </a:cubicBezTo>
                  <a:lnTo>
                    <a:pt x="17609" y="7194"/>
                  </a:lnTo>
                  <a:cubicBezTo>
                    <a:pt x="17517" y="7248"/>
                    <a:pt x="17398" y="7215"/>
                    <a:pt x="17344" y="7123"/>
                  </a:cubicBezTo>
                  <a:lnTo>
                    <a:pt x="17258" y="6971"/>
                  </a:lnTo>
                  <a:cubicBezTo>
                    <a:pt x="17204" y="6879"/>
                    <a:pt x="17237" y="6762"/>
                    <a:pt x="17329" y="6708"/>
                  </a:cubicBezTo>
                  <a:lnTo>
                    <a:pt x="18684" y="5925"/>
                  </a:lnTo>
                  <a:cubicBezTo>
                    <a:pt x="18707" y="5911"/>
                    <a:pt x="18732" y="5903"/>
                    <a:pt x="18757" y="5900"/>
                  </a:cubicBezTo>
                  <a:close/>
                  <a:moveTo>
                    <a:pt x="10800" y="10439"/>
                  </a:moveTo>
                  <a:cubicBezTo>
                    <a:pt x="10707" y="10439"/>
                    <a:pt x="10614" y="10475"/>
                    <a:pt x="10544" y="10545"/>
                  </a:cubicBezTo>
                  <a:cubicBezTo>
                    <a:pt x="10402" y="10686"/>
                    <a:pt x="10402" y="10915"/>
                    <a:pt x="10544" y="11056"/>
                  </a:cubicBezTo>
                  <a:cubicBezTo>
                    <a:pt x="10685" y="11198"/>
                    <a:pt x="10915" y="11198"/>
                    <a:pt x="11056" y="11056"/>
                  </a:cubicBezTo>
                  <a:cubicBezTo>
                    <a:pt x="11198" y="10915"/>
                    <a:pt x="11198" y="10686"/>
                    <a:pt x="11056" y="10545"/>
                  </a:cubicBezTo>
                  <a:cubicBezTo>
                    <a:pt x="10986" y="10475"/>
                    <a:pt x="10893" y="10439"/>
                    <a:pt x="10800" y="10439"/>
                  </a:cubicBezTo>
                  <a:close/>
                  <a:moveTo>
                    <a:pt x="1529" y="10520"/>
                  </a:moveTo>
                  <a:lnTo>
                    <a:pt x="3095" y="10520"/>
                  </a:lnTo>
                  <a:cubicBezTo>
                    <a:pt x="3203" y="10520"/>
                    <a:pt x="3289" y="10606"/>
                    <a:pt x="3289" y="10714"/>
                  </a:cubicBezTo>
                  <a:lnTo>
                    <a:pt x="3289" y="10886"/>
                  </a:lnTo>
                  <a:cubicBezTo>
                    <a:pt x="3289" y="10994"/>
                    <a:pt x="3203" y="11082"/>
                    <a:pt x="3095" y="11082"/>
                  </a:cubicBezTo>
                  <a:lnTo>
                    <a:pt x="1529" y="11082"/>
                  </a:lnTo>
                  <a:cubicBezTo>
                    <a:pt x="1426" y="11082"/>
                    <a:pt x="1333" y="10994"/>
                    <a:pt x="1333" y="10886"/>
                  </a:cubicBezTo>
                  <a:lnTo>
                    <a:pt x="1333" y="10714"/>
                  </a:lnTo>
                  <a:cubicBezTo>
                    <a:pt x="1333" y="10606"/>
                    <a:pt x="1421" y="10520"/>
                    <a:pt x="1529" y="10520"/>
                  </a:cubicBezTo>
                  <a:close/>
                  <a:moveTo>
                    <a:pt x="18500" y="10520"/>
                  </a:moveTo>
                  <a:lnTo>
                    <a:pt x="20066" y="10520"/>
                  </a:lnTo>
                  <a:cubicBezTo>
                    <a:pt x="20174" y="10520"/>
                    <a:pt x="20260" y="10606"/>
                    <a:pt x="20260" y="10714"/>
                  </a:cubicBezTo>
                  <a:lnTo>
                    <a:pt x="20260" y="10886"/>
                  </a:lnTo>
                  <a:cubicBezTo>
                    <a:pt x="20260" y="10994"/>
                    <a:pt x="20174" y="11082"/>
                    <a:pt x="20066" y="11082"/>
                  </a:cubicBezTo>
                  <a:lnTo>
                    <a:pt x="18500" y="11082"/>
                  </a:lnTo>
                  <a:cubicBezTo>
                    <a:pt x="18392" y="11082"/>
                    <a:pt x="18306" y="10994"/>
                    <a:pt x="18306" y="10886"/>
                  </a:cubicBezTo>
                  <a:lnTo>
                    <a:pt x="18306" y="10714"/>
                  </a:lnTo>
                  <a:cubicBezTo>
                    <a:pt x="18306" y="10606"/>
                    <a:pt x="18392" y="10520"/>
                    <a:pt x="18500" y="10520"/>
                  </a:cubicBezTo>
                  <a:close/>
                  <a:moveTo>
                    <a:pt x="4058" y="14383"/>
                  </a:moveTo>
                  <a:cubicBezTo>
                    <a:pt x="4133" y="14373"/>
                    <a:pt x="4209" y="14408"/>
                    <a:pt x="4249" y="14477"/>
                  </a:cubicBezTo>
                  <a:lnTo>
                    <a:pt x="4337" y="14629"/>
                  </a:lnTo>
                  <a:cubicBezTo>
                    <a:pt x="4391" y="14721"/>
                    <a:pt x="4358" y="14840"/>
                    <a:pt x="4266" y="14894"/>
                  </a:cubicBezTo>
                  <a:lnTo>
                    <a:pt x="2911" y="15677"/>
                  </a:lnTo>
                  <a:cubicBezTo>
                    <a:pt x="2819" y="15731"/>
                    <a:pt x="2700" y="15698"/>
                    <a:pt x="2646" y="15606"/>
                  </a:cubicBezTo>
                  <a:lnTo>
                    <a:pt x="2560" y="15456"/>
                  </a:lnTo>
                  <a:cubicBezTo>
                    <a:pt x="2506" y="15364"/>
                    <a:pt x="2537" y="15245"/>
                    <a:pt x="2629" y="15191"/>
                  </a:cubicBezTo>
                  <a:lnTo>
                    <a:pt x="3986" y="14408"/>
                  </a:lnTo>
                  <a:cubicBezTo>
                    <a:pt x="4009" y="14394"/>
                    <a:pt x="4034" y="14386"/>
                    <a:pt x="4058" y="14383"/>
                  </a:cubicBezTo>
                  <a:close/>
                  <a:moveTo>
                    <a:pt x="17536" y="14383"/>
                  </a:moveTo>
                  <a:cubicBezTo>
                    <a:pt x="17561" y="14386"/>
                    <a:pt x="17586" y="14394"/>
                    <a:pt x="17609" y="14408"/>
                  </a:cubicBezTo>
                  <a:lnTo>
                    <a:pt x="18964" y="15191"/>
                  </a:lnTo>
                  <a:cubicBezTo>
                    <a:pt x="19056" y="15245"/>
                    <a:pt x="19089" y="15364"/>
                    <a:pt x="19035" y="15456"/>
                  </a:cubicBezTo>
                  <a:lnTo>
                    <a:pt x="18949" y="15606"/>
                  </a:lnTo>
                  <a:cubicBezTo>
                    <a:pt x="18895" y="15698"/>
                    <a:pt x="18776" y="15731"/>
                    <a:pt x="18684" y="15677"/>
                  </a:cubicBezTo>
                  <a:lnTo>
                    <a:pt x="17329" y="14894"/>
                  </a:lnTo>
                  <a:cubicBezTo>
                    <a:pt x="17237" y="14840"/>
                    <a:pt x="17204" y="14721"/>
                    <a:pt x="17258" y="14629"/>
                  </a:cubicBezTo>
                  <a:lnTo>
                    <a:pt x="17344" y="14477"/>
                  </a:lnTo>
                  <a:cubicBezTo>
                    <a:pt x="17385" y="14408"/>
                    <a:pt x="17462" y="14373"/>
                    <a:pt x="17536" y="14383"/>
                  </a:cubicBezTo>
                  <a:close/>
                  <a:moveTo>
                    <a:pt x="6893" y="17239"/>
                  </a:moveTo>
                  <a:cubicBezTo>
                    <a:pt x="6918" y="17243"/>
                    <a:pt x="6943" y="17251"/>
                    <a:pt x="6966" y="17265"/>
                  </a:cubicBezTo>
                  <a:lnTo>
                    <a:pt x="7118" y="17351"/>
                  </a:lnTo>
                  <a:cubicBezTo>
                    <a:pt x="7210" y="17399"/>
                    <a:pt x="7241" y="17519"/>
                    <a:pt x="7187" y="17616"/>
                  </a:cubicBezTo>
                  <a:lnTo>
                    <a:pt x="6404" y="18971"/>
                  </a:lnTo>
                  <a:cubicBezTo>
                    <a:pt x="6350" y="19063"/>
                    <a:pt x="6231" y="19094"/>
                    <a:pt x="6139" y="19040"/>
                  </a:cubicBezTo>
                  <a:lnTo>
                    <a:pt x="5989" y="18954"/>
                  </a:lnTo>
                  <a:cubicBezTo>
                    <a:pt x="5897" y="18900"/>
                    <a:pt x="5864" y="18781"/>
                    <a:pt x="5918" y="18689"/>
                  </a:cubicBezTo>
                  <a:lnTo>
                    <a:pt x="6701" y="17334"/>
                  </a:lnTo>
                  <a:cubicBezTo>
                    <a:pt x="6742" y="17265"/>
                    <a:pt x="6819" y="17230"/>
                    <a:pt x="6893" y="17239"/>
                  </a:cubicBezTo>
                  <a:close/>
                  <a:moveTo>
                    <a:pt x="14696" y="17239"/>
                  </a:moveTo>
                  <a:cubicBezTo>
                    <a:pt x="14771" y="17230"/>
                    <a:pt x="14847" y="17265"/>
                    <a:pt x="14887" y="17334"/>
                  </a:cubicBezTo>
                  <a:lnTo>
                    <a:pt x="15670" y="18689"/>
                  </a:lnTo>
                  <a:cubicBezTo>
                    <a:pt x="15730" y="18781"/>
                    <a:pt x="15698" y="18900"/>
                    <a:pt x="15601" y="18954"/>
                  </a:cubicBezTo>
                  <a:lnTo>
                    <a:pt x="15449" y="19040"/>
                  </a:lnTo>
                  <a:cubicBezTo>
                    <a:pt x="15357" y="19094"/>
                    <a:pt x="15238" y="19063"/>
                    <a:pt x="15184" y="18971"/>
                  </a:cubicBezTo>
                  <a:lnTo>
                    <a:pt x="14401" y="17616"/>
                  </a:lnTo>
                  <a:cubicBezTo>
                    <a:pt x="14347" y="17524"/>
                    <a:pt x="14380" y="17405"/>
                    <a:pt x="14472" y="17351"/>
                  </a:cubicBezTo>
                  <a:lnTo>
                    <a:pt x="14624" y="17265"/>
                  </a:lnTo>
                  <a:cubicBezTo>
                    <a:pt x="14647" y="17251"/>
                    <a:pt x="14672" y="17243"/>
                    <a:pt x="14696" y="17239"/>
                  </a:cubicBezTo>
                  <a:close/>
                  <a:moveTo>
                    <a:pt x="10714" y="18306"/>
                  </a:moveTo>
                  <a:lnTo>
                    <a:pt x="10886" y="18306"/>
                  </a:lnTo>
                  <a:cubicBezTo>
                    <a:pt x="10994" y="18306"/>
                    <a:pt x="11080" y="18392"/>
                    <a:pt x="11080" y="18500"/>
                  </a:cubicBezTo>
                  <a:lnTo>
                    <a:pt x="11080" y="20066"/>
                  </a:lnTo>
                  <a:cubicBezTo>
                    <a:pt x="11080" y="20174"/>
                    <a:pt x="10994" y="20262"/>
                    <a:pt x="10886" y="20262"/>
                  </a:cubicBezTo>
                  <a:lnTo>
                    <a:pt x="10714" y="20262"/>
                  </a:lnTo>
                  <a:cubicBezTo>
                    <a:pt x="10606" y="20262"/>
                    <a:pt x="10520" y="20174"/>
                    <a:pt x="10520" y="20066"/>
                  </a:cubicBezTo>
                  <a:lnTo>
                    <a:pt x="10520" y="18500"/>
                  </a:lnTo>
                  <a:cubicBezTo>
                    <a:pt x="10520" y="18392"/>
                    <a:pt x="10606" y="18306"/>
                    <a:pt x="10714" y="183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3" name="Another maintainer."/>
            <p:cNvSpPr/>
            <p:nvPr/>
          </p:nvSpPr>
          <p:spPr>
            <a:xfrm>
              <a:off x="7291620" y="0"/>
              <a:ext cx="4164411" cy="19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9" y="0"/>
                  </a:moveTo>
                  <a:cubicBezTo>
                    <a:pt x="1303" y="0"/>
                    <a:pt x="1194" y="234"/>
                    <a:pt x="1194" y="525"/>
                  </a:cubicBezTo>
                  <a:lnTo>
                    <a:pt x="1194" y="6549"/>
                  </a:lnTo>
                  <a:lnTo>
                    <a:pt x="0" y="21600"/>
                  </a:lnTo>
                  <a:lnTo>
                    <a:pt x="1896" y="10540"/>
                  </a:lnTo>
                  <a:lnTo>
                    <a:pt x="21353" y="10540"/>
                  </a:lnTo>
                  <a:cubicBezTo>
                    <a:pt x="21489" y="10540"/>
                    <a:pt x="21600" y="10302"/>
                    <a:pt x="21600" y="10011"/>
                  </a:cubicBezTo>
                  <a:lnTo>
                    <a:pt x="21600" y="525"/>
                  </a:lnTo>
                  <a:cubicBezTo>
                    <a:pt x="21600" y="234"/>
                    <a:pt x="21489" y="0"/>
                    <a:pt x="21353" y="0"/>
                  </a:cubicBezTo>
                  <a:lnTo>
                    <a:pt x="14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Another maintainer.</a:t>
              </a:r>
            </a:p>
          </p:txBody>
        </p:sp>
        <p:sp>
          <p:nvSpPr>
            <p:cNvPr id="174" name="Text Document"/>
            <p:cNvSpPr/>
            <p:nvPr/>
          </p:nvSpPr>
          <p:spPr>
            <a:xfrm>
              <a:off x="5032103" y="3315610"/>
              <a:ext cx="813153" cy="105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5" name="Male"/>
            <p:cNvSpPr/>
            <p:nvPr/>
          </p:nvSpPr>
          <p:spPr>
            <a:xfrm>
              <a:off x="6732698" y="2224541"/>
              <a:ext cx="1198954" cy="32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6" name="read…"/>
            <p:cNvSpPr txBox="1"/>
            <p:nvPr/>
          </p:nvSpPr>
          <p:spPr>
            <a:xfrm>
              <a:off x="3917342" y="4547647"/>
              <a:ext cx="3042676" cy="12492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  <p:sp>
          <p:nvSpPr>
            <p:cNvPr id="177" name="Text Document"/>
            <p:cNvSpPr/>
            <p:nvPr/>
          </p:nvSpPr>
          <p:spPr>
            <a:xfrm>
              <a:off x="8819095" y="3315610"/>
              <a:ext cx="813152" cy="105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8" name="modify…"/>
            <p:cNvSpPr txBox="1"/>
            <p:nvPr/>
          </p:nvSpPr>
          <p:spPr>
            <a:xfrm>
              <a:off x="8445621" y="4600037"/>
              <a:ext cx="2143576" cy="1144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modify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</p:txBody>
        </p:sp>
      </p:grpSp>
      <p:grpSp>
        <p:nvGrpSpPr>
          <p:cNvPr id="184" name="Group"/>
          <p:cNvGrpSpPr/>
          <p:nvPr/>
        </p:nvGrpSpPr>
        <p:grpSpPr>
          <a:xfrm>
            <a:off x="6256742" y="7487064"/>
            <a:ext cx="6671855" cy="2481242"/>
            <a:chOff x="0" y="0"/>
            <a:chExt cx="6671853" cy="2481240"/>
          </a:xfrm>
        </p:grpSpPr>
        <p:sp>
          <p:nvSpPr>
            <p:cNvPr id="180" name="read…"/>
            <p:cNvSpPr txBox="1"/>
            <p:nvPr/>
          </p:nvSpPr>
          <p:spPr>
            <a:xfrm>
              <a:off x="0" y="1232037"/>
              <a:ext cx="3042675" cy="1249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  <p:grpSp>
          <p:nvGrpSpPr>
            <p:cNvPr id="183" name="Group"/>
            <p:cNvGrpSpPr/>
            <p:nvPr/>
          </p:nvGrpSpPr>
          <p:grpSpPr>
            <a:xfrm>
              <a:off x="4528279" y="-1"/>
              <a:ext cx="2143575" cy="2428852"/>
              <a:chOff x="0" y="0"/>
              <a:chExt cx="2143574" cy="2428850"/>
            </a:xfrm>
          </p:grpSpPr>
          <p:sp>
            <p:nvSpPr>
              <p:cNvPr id="181" name="Text Document"/>
              <p:cNvSpPr/>
              <p:nvPr/>
            </p:nvSpPr>
            <p:spPr>
              <a:xfrm>
                <a:off x="373473" y="0"/>
                <a:ext cx="813152" cy="1053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2" name="modify…"/>
              <p:cNvSpPr txBox="1"/>
              <p:nvPr/>
            </p:nvSpPr>
            <p:spPr>
              <a:xfrm>
                <a:off x="0" y="1284427"/>
                <a:ext cx="2143575" cy="11444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>
                    <a:solidFill>
                      <a:srgbClr val="FF40FF"/>
                    </a:solidFill>
                  </a:defRPr>
                </a:pPr>
                <a:r>
                  <a:t>modify</a:t>
                </a:r>
              </a:p>
              <a:p>
                <a:pPr>
                  <a:defRPr sz="3600">
                    <a:solidFill>
                      <a:srgbClr val="FF40FF"/>
                    </a:solidFill>
                  </a:defRPr>
                </a:pPr>
                <a:r>
                  <a:t>code</a:t>
                </a:r>
              </a:p>
            </p:txBody>
          </p:sp>
        </p:grpSp>
      </p:grpSp>
      <p:grpSp>
        <p:nvGrpSpPr>
          <p:cNvPr id="190" name="Group"/>
          <p:cNvGrpSpPr/>
          <p:nvPr/>
        </p:nvGrpSpPr>
        <p:grpSpPr>
          <a:xfrm>
            <a:off x="7373804" y="9607086"/>
            <a:ext cx="17506555" cy="3692923"/>
            <a:chOff x="-4160440" y="-2041921"/>
            <a:chExt cx="17506553" cy="3692921"/>
          </a:xfrm>
        </p:grpSpPr>
        <p:sp>
          <p:nvSpPr>
            <p:cNvPr id="185" name="cost centers"/>
            <p:cNvSpPr/>
            <p:nvPr/>
          </p:nvSpPr>
          <p:spPr>
            <a:xfrm>
              <a:off x="0" y="-1849438"/>
              <a:ext cx="2902744" cy="311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1" y="0"/>
                  </a:moveTo>
                  <a:lnTo>
                    <a:pt x="576" y="12806"/>
                  </a:lnTo>
                  <a:lnTo>
                    <a:pt x="473" y="12806"/>
                  </a:lnTo>
                  <a:cubicBezTo>
                    <a:pt x="212" y="12806"/>
                    <a:pt x="0" y="13003"/>
                    <a:pt x="0" y="13246"/>
                  </a:cubicBezTo>
                  <a:lnTo>
                    <a:pt x="0" y="21160"/>
                  </a:lnTo>
                  <a:cubicBezTo>
                    <a:pt x="0" y="21403"/>
                    <a:pt x="212" y="21600"/>
                    <a:pt x="473" y="21600"/>
                  </a:cubicBezTo>
                  <a:lnTo>
                    <a:pt x="21127" y="21600"/>
                  </a:lnTo>
                  <a:cubicBezTo>
                    <a:pt x="21388" y="21600"/>
                    <a:pt x="21600" y="21403"/>
                    <a:pt x="21600" y="21160"/>
                  </a:cubicBezTo>
                  <a:lnTo>
                    <a:pt x="21600" y="13246"/>
                  </a:lnTo>
                  <a:cubicBezTo>
                    <a:pt x="21600" y="13003"/>
                    <a:pt x="21388" y="12806"/>
                    <a:pt x="21127" y="12806"/>
                  </a:cubicBezTo>
                  <a:lnTo>
                    <a:pt x="2466" y="12806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cost centers</a:t>
              </a:r>
            </a:p>
          </p:txBody>
        </p:sp>
        <p:sp>
          <p:nvSpPr>
            <p:cNvPr id="186" name="cost centers"/>
            <p:cNvSpPr/>
            <p:nvPr/>
          </p:nvSpPr>
          <p:spPr>
            <a:xfrm>
              <a:off x="127000" y="-1983979"/>
              <a:ext cx="4263232" cy="338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3804" y="13486"/>
                  </a:lnTo>
                  <a:lnTo>
                    <a:pt x="322" y="13486"/>
                  </a:lnTo>
                  <a:cubicBezTo>
                    <a:pt x="144" y="13486"/>
                    <a:pt x="0" y="13668"/>
                    <a:pt x="0" y="13892"/>
                  </a:cubicBezTo>
                  <a:lnTo>
                    <a:pt x="0" y="21194"/>
                  </a:lnTo>
                  <a:cubicBezTo>
                    <a:pt x="0" y="21418"/>
                    <a:pt x="144" y="21600"/>
                    <a:pt x="322" y="21600"/>
                  </a:cubicBezTo>
                  <a:lnTo>
                    <a:pt x="14385" y="21600"/>
                  </a:lnTo>
                  <a:cubicBezTo>
                    <a:pt x="14563" y="21600"/>
                    <a:pt x="14707" y="21418"/>
                    <a:pt x="14707" y="21194"/>
                  </a:cubicBezTo>
                  <a:lnTo>
                    <a:pt x="14707" y="148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cost centers</a:t>
              </a:r>
            </a:p>
          </p:txBody>
        </p:sp>
        <p:sp>
          <p:nvSpPr>
            <p:cNvPr id="187" name="cost centers"/>
            <p:cNvSpPr/>
            <p:nvPr/>
          </p:nvSpPr>
          <p:spPr>
            <a:xfrm>
              <a:off x="-4160441" y="-2041922"/>
              <a:ext cx="7190185" cy="343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880" y="14725"/>
                  </a:lnTo>
                  <a:lnTo>
                    <a:pt x="12880" y="21201"/>
                  </a:lnTo>
                  <a:cubicBezTo>
                    <a:pt x="12880" y="21421"/>
                    <a:pt x="12965" y="21600"/>
                    <a:pt x="13071" y="21600"/>
                  </a:cubicBezTo>
                  <a:lnTo>
                    <a:pt x="21409" y="21600"/>
                  </a:lnTo>
                  <a:cubicBezTo>
                    <a:pt x="21515" y="21600"/>
                    <a:pt x="21600" y="21421"/>
                    <a:pt x="21600" y="21201"/>
                  </a:cubicBezTo>
                  <a:lnTo>
                    <a:pt x="21600" y="14022"/>
                  </a:lnTo>
                  <a:cubicBezTo>
                    <a:pt x="21600" y="13802"/>
                    <a:pt x="21515" y="13623"/>
                    <a:pt x="21409" y="13623"/>
                  </a:cubicBezTo>
                  <a:lnTo>
                    <a:pt x="13565" y="13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cost centers</a:t>
              </a:r>
            </a:p>
          </p:txBody>
        </p:sp>
        <p:sp>
          <p:nvSpPr>
            <p:cNvPr id="188" name="cost centers"/>
            <p:cNvSpPr/>
            <p:nvPr/>
          </p:nvSpPr>
          <p:spPr>
            <a:xfrm>
              <a:off x="254000" y="-1897460"/>
              <a:ext cx="8408591" cy="342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6787" y="13582"/>
                  </a:lnTo>
                  <a:lnTo>
                    <a:pt x="163" y="13582"/>
                  </a:lnTo>
                  <a:cubicBezTo>
                    <a:pt x="73" y="13582"/>
                    <a:pt x="0" y="13762"/>
                    <a:pt x="0" y="13983"/>
                  </a:cubicBezTo>
                  <a:lnTo>
                    <a:pt x="0" y="21199"/>
                  </a:lnTo>
                  <a:cubicBezTo>
                    <a:pt x="0" y="21421"/>
                    <a:pt x="73" y="21600"/>
                    <a:pt x="163" y="21600"/>
                  </a:cubicBezTo>
                  <a:lnTo>
                    <a:pt x="7293" y="21600"/>
                  </a:lnTo>
                  <a:cubicBezTo>
                    <a:pt x="7384" y="21600"/>
                    <a:pt x="7457" y="21421"/>
                    <a:pt x="7457" y="21199"/>
                  </a:cubicBezTo>
                  <a:lnTo>
                    <a:pt x="7457" y="146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cost centers</a:t>
              </a:r>
            </a:p>
          </p:txBody>
        </p:sp>
        <p:sp>
          <p:nvSpPr>
            <p:cNvPr id="189" name="cost centers"/>
            <p:cNvSpPr/>
            <p:nvPr/>
          </p:nvSpPr>
          <p:spPr>
            <a:xfrm>
              <a:off x="381000" y="-1793875"/>
              <a:ext cx="12965113" cy="344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4195" y="13637"/>
                  </a:lnTo>
                  <a:lnTo>
                    <a:pt x="106" y="13637"/>
                  </a:lnTo>
                  <a:cubicBezTo>
                    <a:pt x="47" y="13637"/>
                    <a:pt x="0" y="13815"/>
                    <a:pt x="0" y="14035"/>
                  </a:cubicBezTo>
                  <a:lnTo>
                    <a:pt x="0" y="21202"/>
                  </a:lnTo>
                  <a:cubicBezTo>
                    <a:pt x="0" y="21422"/>
                    <a:pt x="47" y="21600"/>
                    <a:pt x="106" y="21600"/>
                  </a:cubicBezTo>
                  <a:lnTo>
                    <a:pt x="4730" y="21600"/>
                  </a:lnTo>
                  <a:cubicBezTo>
                    <a:pt x="4789" y="21600"/>
                    <a:pt x="4836" y="21422"/>
                    <a:pt x="4836" y="21202"/>
                  </a:cubicBezTo>
                  <a:lnTo>
                    <a:pt x="4836" y="147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cost centers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9754534" y="1604805"/>
            <a:ext cx="8339535" cy="4485086"/>
            <a:chOff x="-1064021" y="0"/>
            <a:chExt cx="8339534" cy="4485084"/>
          </a:xfrm>
        </p:grpSpPr>
        <p:sp>
          <p:nvSpPr>
            <p:cNvPr id="191" name="Older version of you or your friend or …"/>
            <p:cNvSpPr/>
            <p:nvPr/>
          </p:nvSpPr>
          <p:spPr>
            <a:xfrm>
              <a:off x="-1064022" y="0"/>
              <a:ext cx="6382544" cy="448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88" y="0"/>
                  </a:moveTo>
                  <a:cubicBezTo>
                    <a:pt x="3869" y="0"/>
                    <a:pt x="3773" y="137"/>
                    <a:pt x="3773" y="306"/>
                  </a:cubicBezTo>
                  <a:lnTo>
                    <a:pt x="3773" y="4719"/>
                  </a:lnTo>
                  <a:lnTo>
                    <a:pt x="0" y="21600"/>
                  </a:lnTo>
                  <a:lnTo>
                    <a:pt x="4373" y="6116"/>
                  </a:lnTo>
                  <a:lnTo>
                    <a:pt x="21385" y="6116"/>
                  </a:lnTo>
                  <a:cubicBezTo>
                    <a:pt x="21504" y="6116"/>
                    <a:pt x="21600" y="5979"/>
                    <a:pt x="21600" y="5810"/>
                  </a:cubicBezTo>
                  <a:lnTo>
                    <a:pt x="21600" y="306"/>
                  </a:lnTo>
                  <a:cubicBezTo>
                    <a:pt x="21600" y="137"/>
                    <a:pt x="21504" y="0"/>
                    <a:pt x="21385" y="0"/>
                  </a:cubicBezTo>
                  <a:lnTo>
                    <a:pt x="3988" y="0"/>
                  </a:lnTo>
                  <a:close/>
                </a:path>
              </a:pathLst>
            </a:custGeom>
            <a:solidFill>
              <a:srgbClr val="0433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Older version of you or your friend or …</a:t>
              </a:r>
            </a:p>
          </p:txBody>
        </p:sp>
        <p:sp>
          <p:nvSpPr>
            <p:cNvPr id="192" name="Older version of you or your friend or …"/>
            <p:cNvSpPr/>
            <p:nvPr/>
          </p:nvSpPr>
          <p:spPr>
            <a:xfrm>
              <a:off x="0" y="33734"/>
              <a:ext cx="7275513" cy="382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" y="0"/>
                  </a:moveTo>
                  <a:cubicBezTo>
                    <a:pt x="84" y="0"/>
                    <a:pt x="0" y="160"/>
                    <a:pt x="0" y="358"/>
                  </a:cubicBezTo>
                  <a:lnTo>
                    <a:pt x="0" y="6809"/>
                  </a:lnTo>
                  <a:cubicBezTo>
                    <a:pt x="0" y="7007"/>
                    <a:pt x="84" y="7168"/>
                    <a:pt x="189" y="7168"/>
                  </a:cubicBezTo>
                  <a:lnTo>
                    <a:pt x="15107" y="7168"/>
                  </a:lnTo>
                  <a:lnTo>
                    <a:pt x="21600" y="21600"/>
                  </a:lnTo>
                  <a:lnTo>
                    <a:pt x="15639" y="6061"/>
                  </a:lnTo>
                  <a:lnTo>
                    <a:pt x="15639" y="358"/>
                  </a:lnTo>
                  <a:cubicBezTo>
                    <a:pt x="15639" y="160"/>
                    <a:pt x="15555" y="0"/>
                    <a:pt x="15451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0433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Older version of you or your friend or …</a:t>
              </a:r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762558" y="4171454"/>
            <a:ext cx="13032872" cy="9521605"/>
            <a:chOff x="0" y="0"/>
            <a:chExt cx="13032870" cy="9521604"/>
          </a:xfrm>
        </p:grpSpPr>
        <p:grpSp>
          <p:nvGrpSpPr>
            <p:cNvPr id="200" name="Group"/>
            <p:cNvGrpSpPr/>
            <p:nvPr/>
          </p:nvGrpSpPr>
          <p:grpSpPr>
            <a:xfrm>
              <a:off x="1576840" y="0"/>
              <a:ext cx="11456032" cy="5459700"/>
              <a:chOff x="0" y="0"/>
              <a:chExt cx="11456030" cy="5459699"/>
            </a:xfrm>
          </p:grpSpPr>
          <p:sp>
            <p:nvSpPr>
              <p:cNvPr id="194" name="The maintainer."/>
              <p:cNvSpPr/>
              <p:nvPr/>
            </p:nvSpPr>
            <p:spPr>
              <a:xfrm>
                <a:off x="7291620" y="0"/>
                <a:ext cx="4164411" cy="1943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9" y="0"/>
                    </a:moveTo>
                    <a:cubicBezTo>
                      <a:pt x="1303" y="0"/>
                      <a:pt x="1194" y="234"/>
                      <a:pt x="1194" y="525"/>
                    </a:cubicBezTo>
                    <a:lnTo>
                      <a:pt x="1194" y="6549"/>
                    </a:lnTo>
                    <a:lnTo>
                      <a:pt x="0" y="21600"/>
                    </a:lnTo>
                    <a:lnTo>
                      <a:pt x="1896" y="10540"/>
                    </a:lnTo>
                    <a:lnTo>
                      <a:pt x="21353" y="10540"/>
                    </a:lnTo>
                    <a:cubicBezTo>
                      <a:pt x="21489" y="10540"/>
                      <a:pt x="21600" y="10302"/>
                      <a:pt x="21600" y="10011"/>
                    </a:cubicBezTo>
                    <a:lnTo>
                      <a:pt x="21600" y="525"/>
                    </a:lnTo>
                    <a:cubicBezTo>
                      <a:pt x="21600" y="234"/>
                      <a:pt x="21489" y="0"/>
                      <a:pt x="21353" y="0"/>
                    </a:cubicBezTo>
                    <a:lnTo>
                      <a:pt x="14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The maintainer.</a:t>
                </a:r>
              </a:p>
            </p:txBody>
          </p:sp>
          <p:grpSp>
            <p:nvGrpSpPr>
              <p:cNvPr id="198" name="Group"/>
              <p:cNvGrpSpPr/>
              <p:nvPr/>
            </p:nvGrpSpPr>
            <p:grpSpPr>
              <a:xfrm>
                <a:off x="-1" y="510996"/>
                <a:ext cx="5845257" cy="3857635"/>
                <a:chOff x="0" y="0"/>
                <a:chExt cx="5845255" cy="3857634"/>
              </a:xfrm>
            </p:grpSpPr>
            <p:sp>
              <p:nvSpPr>
                <p:cNvPr id="207" name="Connection Line"/>
                <p:cNvSpPr/>
                <p:nvPr/>
              </p:nvSpPr>
              <p:spPr>
                <a:xfrm>
                  <a:off x="0" y="0"/>
                  <a:ext cx="5716463" cy="2625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212" fill="norm" stroke="1" extrusionOk="0">
                      <a:moveTo>
                        <a:pt x="0" y="14528"/>
                      </a:moveTo>
                      <a:cubicBezTo>
                        <a:pt x="7665" y="-5388"/>
                        <a:pt x="14865" y="-4827"/>
                        <a:pt x="21600" y="16212"/>
                      </a:cubicBezTo>
                    </a:path>
                  </a:pathLst>
                </a:custGeom>
                <a:noFill/>
                <a:ln w="152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/>
                <a:lstStyle/>
                <a:p>
                  <a:pPr/>
                </a:p>
              </p:txBody>
            </p:sp>
            <p:sp>
              <p:nvSpPr>
                <p:cNvPr id="196" name="Clock"/>
                <p:cNvSpPr/>
                <p:nvPr/>
              </p:nvSpPr>
              <p:spPr>
                <a:xfrm>
                  <a:off x="2359894" y="523938"/>
                  <a:ext cx="948503" cy="948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33" y="0"/>
                        <a:pt x="0" y="4833"/>
                        <a:pt x="0" y="10800"/>
                      </a:cubicBezTo>
                      <a:cubicBezTo>
                        <a:pt x="0" y="16767"/>
                        <a:pt x="4833" y="21600"/>
                        <a:pt x="10800" y="21600"/>
                      </a:cubicBezTo>
                      <a:cubicBezTo>
                        <a:pt x="16767" y="21600"/>
                        <a:pt x="21600" y="16767"/>
                        <a:pt x="21600" y="10800"/>
                      </a:cubicBezTo>
                      <a:cubicBezTo>
                        <a:pt x="21600" y="4833"/>
                        <a:pt x="16762" y="0"/>
                        <a:pt x="10800" y="0"/>
                      </a:cubicBezTo>
                      <a:close/>
                      <a:moveTo>
                        <a:pt x="10714" y="1340"/>
                      </a:moveTo>
                      <a:lnTo>
                        <a:pt x="10886" y="1340"/>
                      </a:lnTo>
                      <a:cubicBezTo>
                        <a:pt x="10994" y="1340"/>
                        <a:pt x="11080" y="1426"/>
                        <a:pt x="11080" y="1534"/>
                      </a:cubicBezTo>
                      <a:lnTo>
                        <a:pt x="11080" y="3100"/>
                      </a:lnTo>
                      <a:cubicBezTo>
                        <a:pt x="11080" y="3208"/>
                        <a:pt x="10994" y="3294"/>
                        <a:pt x="10886" y="3294"/>
                      </a:cubicBezTo>
                      <a:lnTo>
                        <a:pt x="10714" y="3294"/>
                      </a:lnTo>
                      <a:cubicBezTo>
                        <a:pt x="10606" y="3294"/>
                        <a:pt x="10520" y="3208"/>
                        <a:pt x="10520" y="3100"/>
                      </a:cubicBezTo>
                      <a:lnTo>
                        <a:pt x="10520" y="1534"/>
                      </a:lnTo>
                      <a:cubicBezTo>
                        <a:pt x="10520" y="1426"/>
                        <a:pt x="10606" y="1340"/>
                        <a:pt x="10714" y="1340"/>
                      </a:cubicBezTo>
                      <a:close/>
                      <a:moveTo>
                        <a:pt x="6218" y="2541"/>
                      </a:moveTo>
                      <a:cubicBezTo>
                        <a:pt x="6293" y="2532"/>
                        <a:pt x="6369" y="2567"/>
                        <a:pt x="6409" y="2636"/>
                      </a:cubicBezTo>
                      <a:lnTo>
                        <a:pt x="7192" y="3991"/>
                      </a:lnTo>
                      <a:cubicBezTo>
                        <a:pt x="7246" y="4083"/>
                        <a:pt x="7215" y="4202"/>
                        <a:pt x="7123" y="4256"/>
                      </a:cubicBezTo>
                      <a:lnTo>
                        <a:pt x="6971" y="4342"/>
                      </a:lnTo>
                      <a:cubicBezTo>
                        <a:pt x="6879" y="4396"/>
                        <a:pt x="6760" y="4363"/>
                        <a:pt x="6706" y="4271"/>
                      </a:cubicBezTo>
                      <a:lnTo>
                        <a:pt x="5923" y="2916"/>
                      </a:lnTo>
                      <a:cubicBezTo>
                        <a:pt x="5869" y="2824"/>
                        <a:pt x="5902" y="2700"/>
                        <a:pt x="5994" y="2651"/>
                      </a:cubicBezTo>
                      <a:lnTo>
                        <a:pt x="6146" y="2565"/>
                      </a:lnTo>
                      <a:cubicBezTo>
                        <a:pt x="6169" y="2552"/>
                        <a:pt x="6194" y="2544"/>
                        <a:pt x="6218" y="2541"/>
                      </a:cubicBezTo>
                      <a:close/>
                      <a:moveTo>
                        <a:pt x="15382" y="2541"/>
                      </a:moveTo>
                      <a:cubicBezTo>
                        <a:pt x="15406" y="2544"/>
                        <a:pt x="15431" y="2552"/>
                        <a:pt x="15454" y="2565"/>
                      </a:cubicBezTo>
                      <a:lnTo>
                        <a:pt x="15606" y="2651"/>
                      </a:lnTo>
                      <a:cubicBezTo>
                        <a:pt x="15698" y="2705"/>
                        <a:pt x="15731" y="2824"/>
                        <a:pt x="15677" y="2916"/>
                      </a:cubicBezTo>
                      <a:lnTo>
                        <a:pt x="14894" y="4271"/>
                      </a:lnTo>
                      <a:cubicBezTo>
                        <a:pt x="14840" y="4363"/>
                        <a:pt x="14721" y="4396"/>
                        <a:pt x="14629" y="4342"/>
                      </a:cubicBezTo>
                      <a:lnTo>
                        <a:pt x="14477" y="4256"/>
                      </a:lnTo>
                      <a:cubicBezTo>
                        <a:pt x="14385" y="4202"/>
                        <a:pt x="14354" y="4083"/>
                        <a:pt x="14408" y="3991"/>
                      </a:cubicBezTo>
                      <a:lnTo>
                        <a:pt x="15191" y="2636"/>
                      </a:lnTo>
                      <a:cubicBezTo>
                        <a:pt x="15231" y="2567"/>
                        <a:pt x="15307" y="2532"/>
                        <a:pt x="15382" y="2541"/>
                      </a:cubicBezTo>
                      <a:close/>
                      <a:moveTo>
                        <a:pt x="16951" y="4904"/>
                      </a:moveTo>
                      <a:lnTo>
                        <a:pt x="17280" y="5282"/>
                      </a:lnTo>
                      <a:lnTo>
                        <a:pt x="11762" y="10660"/>
                      </a:lnTo>
                      <a:lnTo>
                        <a:pt x="12221" y="10903"/>
                      </a:lnTo>
                      <a:lnTo>
                        <a:pt x="11600" y="11978"/>
                      </a:lnTo>
                      <a:lnTo>
                        <a:pt x="10876" y="11524"/>
                      </a:lnTo>
                      <a:lnTo>
                        <a:pt x="10265" y="12118"/>
                      </a:lnTo>
                      <a:lnTo>
                        <a:pt x="9433" y="11205"/>
                      </a:lnTo>
                      <a:lnTo>
                        <a:pt x="9833" y="10871"/>
                      </a:lnTo>
                      <a:lnTo>
                        <a:pt x="6161" y="8576"/>
                      </a:lnTo>
                      <a:lnTo>
                        <a:pt x="6556" y="7896"/>
                      </a:lnTo>
                      <a:lnTo>
                        <a:pt x="10736" y="10115"/>
                      </a:lnTo>
                      <a:lnTo>
                        <a:pt x="16951" y="4904"/>
                      </a:lnTo>
                      <a:close/>
                      <a:moveTo>
                        <a:pt x="2838" y="5900"/>
                      </a:moveTo>
                      <a:cubicBezTo>
                        <a:pt x="2863" y="5903"/>
                        <a:pt x="2888" y="5911"/>
                        <a:pt x="2911" y="5925"/>
                      </a:cubicBezTo>
                      <a:lnTo>
                        <a:pt x="4266" y="6708"/>
                      </a:lnTo>
                      <a:cubicBezTo>
                        <a:pt x="4358" y="6762"/>
                        <a:pt x="4391" y="6879"/>
                        <a:pt x="4337" y="6971"/>
                      </a:cubicBezTo>
                      <a:lnTo>
                        <a:pt x="4249" y="7123"/>
                      </a:lnTo>
                      <a:cubicBezTo>
                        <a:pt x="4195" y="7215"/>
                        <a:pt x="4078" y="7248"/>
                        <a:pt x="3986" y="7194"/>
                      </a:cubicBezTo>
                      <a:lnTo>
                        <a:pt x="2629" y="6411"/>
                      </a:lnTo>
                      <a:cubicBezTo>
                        <a:pt x="2537" y="6357"/>
                        <a:pt x="2506" y="6238"/>
                        <a:pt x="2560" y="6146"/>
                      </a:cubicBezTo>
                      <a:lnTo>
                        <a:pt x="2646" y="5994"/>
                      </a:lnTo>
                      <a:cubicBezTo>
                        <a:pt x="2687" y="5925"/>
                        <a:pt x="2764" y="5890"/>
                        <a:pt x="2838" y="5900"/>
                      </a:cubicBezTo>
                      <a:close/>
                      <a:moveTo>
                        <a:pt x="18757" y="5900"/>
                      </a:moveTo>
                      <a:cubicBezTo>
                        <a:pt x="18831" y="5890"/>
                        <a:pt x="18908" y="5925"/>
                        <a:pt x="18949" y="5994"/>
                      </a:cubicBezTo>
                      <a:lnTo>
                        <a:pt x="19035" y="6146"/>
                      </a:lnTo>
                      <a:cubicBezTo>
                        <a:pt x="19089" y="6238"/>
                        <a:pt x="19056" y="6357"/>
                        <a:pt x="18964" y="6411"/>
                      </a:cubicBezTo>
                      <a:lnTo>
                        <a:pt x="17609" y="7194"/>
                      </a:lnTo>
                      <a:cubicBezTo>
                        <a:pt x="17517" y="7248"/>
                        <a:pt x="17398" y="7215"/>
                        <a:pt x="17344" y="7123"/>
                      </a:cubicBezTo>
                      <a:lnTo>
                        <a:pt x="17258" y="6971"/>
                      </a:lnTo>
                      <a:cubicBezTo>
                        <a:pt x="17204" y="6879"/>
                        <a:pt x="17237" y="6762"/>
                        <a:pt x="17329" y="6708"/>
                      </a:cubicBezTo>
                      <a:lnTo>
                        <a:pt x="18684" y="5925"/>
                      </a:lnTo>
                      <a:cubicBezTo>
                        <a:pt x="18707" y="5911"/>
                        <a:pt x="18732" y="5903"/>
                        <a:pt x="18757" y="5900"/>
                      </a:cubicBezTo>
                      <a:close/>
                      <a:moveTo>
                        <a:pt x="10800" y="10439"/>
                      </a:moveTo>
                      <a:cubicBezTo>
                        <a:pt x="10707" y="10439"/>
                        <a:pt x="10614" y="10475"/>
                        <a:pt x="10544" y="10545"/>
                      </a:cubicBezTo>
                      <a:cubicBezTo>
                        <a:pt x="10402" y="10686"/>
                        <a:pt x="10402" y="10915"/>
                        <a:pt x="10544" y="11056"/>
                      </a:cubicBezTo>
                      <a:cubicBezTo>
                        <a:pt x="10685" y="11198"/>
                        <a:pt x="10915" y="11198"/>
                        <a:pt x="11056" y="11056"/>
                      </a:cubicBezTo>
                      <a:cubicBezTo>
                        <a:pt x="11198" y="10915"/>
                        <a:pt x="11198" y="10686"/>
                        <a:pt x="11056" y="10545"/>
                      </a:cubicBezTo>
                      <a:cubicBezTo>
                        <a:pt x="10986" y="10475"/>
                        <a:pt x="10893" y="10439"/>
                        <a:pt x="10800" y="10439"/>
                      </a:cubicBezTo>
                      <a:close/>
                      <a:moveTo>
                        <a:pt x="1529" y="10520"/>
                      </a:moveTo>
                      <a:lnTo>
                        <a:pt x="3095" y="10520"/>
                      </a:lnTo>
                      <a:cubicBezTo>
                        <a:pt x="3203" y="10520"/>
                        <a:pt x="3289" y="10606"/>
                        <a:pt x="3289" y="10714"/>
                      </a:cubicBezTo>
                      <a:lnTo>
                        <a:pt x="3289" y="10886"/>
                      </a:lnTo>
                      <a:cubicBezTo>
                        <a:pt x="3289" y="10994"/>
                        <a:pt x="3203" y="11082"/>
                        <a:pt x="3095" y="11082"/>
                      </a:cubicBezTo>
                      <a:lnTo>
                        <a:pt x="1529" y="11082"/>
                      </a:lnTo>
                      <a:cubicBezTo>
                        <a:pt x="1426" y="11082"/>
                        <a:pt x="1333" y="10994"/>
                        <a:pt x="1333" y="10886"/>
                      </a:cubicBezTo>
                      <a:lnTo>
                        <a:pt x="1333" y="10714"/>
                      </a:lnTo>
                      <a:cubicBezTo>
                        <a:pt x="1333" y="10606"/>
                        <a:pt x="1421" y="10520"/>
                        <a:pt x="1529" y="10520"/>
                      </a:cubicBezTo>
                      <a:close/>
                      <a:moveTo>
                        <a:pt x="18500" y="10520"/>
                      </a:moveTo>
                      <a:lnTo>
                        <a:pt x="20066" y="10520"/>
                      </a:lnTo>
                      <a:cubicBezTo>
                        <a:pt x="20174" y="10520"/>
                        <a:pt x="20260" y="10606"/>
                        <a:pt x="20260" y="10714"/>
                      </a:cubicBezTo>
                      <a:lnTo>
                        <a:pt x="20260" y="10886"/>
                      </a:lnTo>
                      <a:cubicBezTo>
                        <a:pt x="20260" y="10994"/>
                        <a:pt x="20174" y="11082"/>
                        <a:pt x="20066" y="11082"/>
                      </a:cubicBezTo>
                      <a:lnTo>
                        <a:pt x="18500" y="11082"/>
                      </a:lnTo>
                      <a:cubicBezTo>
                        <a:pt x="18392" y="11082"/>
                        <a:pt x="18306" y="10994"/>
                        <a:pt x="18306" y="10886"/>
                      </a:cubicBezTo>
                      <a:lnTo>
                        <a:pt x="18306" y="10714"/>
                      </a:lnTo>
                      <a:cubicBezTo>
                        <a:pt x="18306" y="10606"/>
                        <a:pt x="18392" y="10520"/>
                        <a:pt x="18500" y="10520"/>
                      </a:cubicBezTo>
                      <a:close/>
                      <a:moveTo>
                        <a:pt x="4058" y="14383"/>
                      </a:moveTo>
                      <a:cubicBezTo>
                        <a:pt x="4133" y="14373"/>
                        <a:pt x="4209" y="14408"/>
                        <a:pt x="4249" y="14477"/>
                      </a:cubicBezTo>
                      <a:lnTo>
                        <a:pt x="4337" y="14629"/>
                      </a:lnTo>
                      <a:cubicBezTo>
                        <a:pt x="4391" y="14721"/>
                        <a:pt x="4358" y="14840"/>
                        <a:pt x="4266" y="14894"/>
                      </a:cubicBezTo>
                      <a:lnTo>
                        <a:pt x="2911" y="15677"/>
                      </a:lnTo>
                      <a:cubicBezTo>
                        <a:pt x="2819" y="15731"/>
                        <a:pt x="2700" y="15698"/>
                        <a:pt x="2646" y="15606"/>
                      </a:cubicBezTo>
                      <a:lnTo>
                        <a:pt x="2560" y="15456"/>
                      </a:lnTo>
                      <a:cubicBezTo>
                        <a:pt x="2506" y="15364"/>
                        <a:pt x="2537" y="15245"/>
                        <a:pt x="2629" y="15191"/>
                      </a:cubicBezTo>
                      <a:lnTo>
                        <a:pt x="3986" y="14408"/>
                      </a:lnTo>
                      <a:cubicBezTo>
                        <a:pt x="4009" y="14394"/>
                        <a:pt x="4034" y="14386"/>
                        <a:pt x="4058" y="14383"/>
                      </a:cubicBezTo>
                      <a:close/>
                      <a:moveTo>
                        <a:pt x="17536" y="14383"/>
                      </a:moveTo>
                      <a:cubicBezTo>
                        <a:pt x="17561" y="14386"/>
                        <a:pt x="17586" y="14394"/>
                        <a:pt x="17609" y="14408"/>
                      </a:cubicBezTo>
                      <a:lnTo>
                        <a:pt x="18964" y="15191"/>
                      </a:lnTo>
                      <a:cubicBezTo>
                        <a:pt x="19056" y="15245"/>
                        <a:pt x="19089" y="15364"/>
                        <a:pt x="19035" y="15456"/>
                      </a:cubicBezTo>
                      <a:lnTo>
                        <a:pt x="18949" y="15606"/>
                      </a:lnTo>
                      <a:cubicBezTo>
                        <a:pt x="18895" y="15698"/>
                        <a:pt x="18776" y="15731"/>
                        <a:pt x="18684" y="15677"/>
                      </a:cubicBezTo>
                      <a:lnTo>
                        <a:pt x="17329" y="14894"/>
                      </a:lnTo>
                      <a:cubicBezTo>
                        <a:pt x="17237" y="14840"/>
                        <a:pt x="17204" y="14721"/>
                        <a:pt x="17258" y="14629"/>
                      </a:cubicBezTo>
                      <a:lnTo>
                        <a:pt x="17344" y="14477"/>
                      </a:lnTo>
                      <a:cubicBezTo>
                        <a:pt x="17385" y="14408"/>
                        <a:pt x="17462" y="14373"/>
                        <a:pt x="17536" y="14383"/>
                      </a:cubicBezTo>
                      <a:close/>
                      <a:moveTo>
                        <a:pt x="6893" y="17239"/>
                      </a:moveTo>
                      <a:cubicBezTo>
                        <a:pt x="6918" y="17243"/>
                        <a:pt x="6943" y="17251"/>
                        <a:pt x="6966" y="17265"/>
                      </a:cubicBezTo>
                      <a:lnTo>
                        <a:pt x="7118" y="17351"/>
                      </a:lnTo>
                      <a:cubicBezTo>
                        <a:pt x="7210" y="17399"/>
                        <a:pt x="7241" y="17519"/>
                        <a:pt x="7187" y="17616"/>
                      </a:cubicBezTo>
                      <a:lnTo>
                        <a:pt x="6404" y="18971"/>
                      </a:lnTo>
                      <a:cubicBezTo>
                        <a:pt x="6350" y="19063"/>
                        <a:pt x="6231" y="19094"/>
                        <a:pt x="6139" y="19040"/>
                      </a:cubicBezTo>
                      <a:lnTo>
                        <a:pt x="5989" y="18954"/>
                      </a:lnTo>
                      <a:cubicBezTo>
                        <a:pt x="5897" y="18900"/>
                        <a:pt x="5864" y="18781"/>
                        <a:pt x="5918" y="18689"/>
                      </a:cubicBezTo>
                      <a:lnTo>
                        <a:pt x="6701" y="17334"/>
                      </a:lnTo>
                      <a:cubicBezTo>
                        <a:pt x="6742" y="17265"/>
                        <a:pt x="6819" y="17230"/>
                        <a:pt x="6893" y="17239"/>
                      </a:cubicBezTo>
                      <a:close/>
                      <a:moveTo>
                        <a:pt x="14696" y="17239"/>
                      </a:moveTo>
                      <a:cubicBezTo>
                        <a:pt x="14771" y="17230"/>
                        <a:pt x="14847" y="17265"/>
                        <a:pt x="14887" y="17334"/>
                      </a:cubicBezTo>
                      <a:lnTo>
                        <a:pt x="15670" y="18689"/>
                      </a:lnTo>
                      <a:cubicBezTo>
                        <a:pt x="15730" y="18781"/>
                        <a:pt x="15698" y="18900"/>
                        <a:pt x="15601" y="18954"/>
                      </a:cubicBezTo>
                      <a:lnTo>
                        <a:pt x="15449" y="19040"/>
                      </a:lnTo>
                      <a:cubicBezTo>
                        <a:pt x="15357" y="19094"/>
                        <a:pt x="15238" y="19063"/>
                        <a:pt x="15184" y="18971"/>
                      </a:cubicBezTo>
                      <a:lnTo>
                        <a:pt x="14401" y="17616"/>
                      </a:lnTo>
                      <a:cubicBezTo>
                        <a:pt x="14347" y="17524"/>
                        <a:pt x="14380" y="17405"/>
                        <a:pt x="14472" y="17351"/>
                      </a:cubicBezTo>
                      <a:lnTo>
                        <a:pt x="14624" y="17265"/>
                      </a:lnTo>
                      <a:cubicBezTo>
                        <a:pt x="14647" y="17251"/>
                        <a:pt x="14672" y="17243"/>
                        <a:pt x="14696" y="17239"/>
                      </a:cubicBezTo>
                      <a:close/>
                      <a:moveTo>
                        <a:pt x="10714" y="18306"/>
                      </a:moveTo>
                      <a:lnTo>
                        <a:pt x="10886" y="18306"/>
                      </a:lnTo>
                      <a:cubicBezTo>
                        <a:pt x="10994" y="18306"/>
                        <a:pt x="11080" y="18392"/>
                        <a:pt x="11080" y="18500"/>
                      </a:cubicBezTo>
                      <a:lnTo>
                        <a:pt x="11080" y="20066"/>
                      </a:lnTo>
                      <a:cubicBezTo>
                        <a:pt x="11080" y="20174"/>
                        <a:pt x="10994" y="20262"/>
                        <a:pt x="10886" y="20262"/>
                      </a:cubicBezTo>
                      <a:lnTo>
                        <a:pt x="10714" y="20262"/>
                      </a:lnTo>
                      <a:cubicBezTo>
                        <a:pt x="10606" y="20262"/>
                        <a:pt x="10520" y="20174"/>
                        <a:pt x="10520" y="20066"/>
                      </a:cubicBezTo>
                      <a:lnTo>
                        <a:pt x="10520" y="18500"/>
                      </a:lnTo>
                      <a:cubicBezTo>
                        <a:pt x="10520" y="18392"/>
                        <a:pt x="10606" y="18306"/>
                        <a:pt x="10714" y="183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97" name="Text Document"/>
                <p:cNvSpPr/>
                <p:nvPr/>
              </p:nvSpPr>
              <p:spPr>
                <a:xfrm>
                  <a:off x="5032103" y="2804614"/>
                  <a:ext cx="813153" cy="1053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" y="0"/>
                      </a:moveTo>
                      <a:cubicBezTo>
                        <a:pt x="96" y="0"/>
                        <a:pt x="0" y="72"/>
                        <a:pt x="0" y="162"/>
                      </a:cubicBezTo>
                      <a:lnTo>
                        <a:pt x="0" y="21438"/>
                      </a:lnTo>
                      <a:cubicBezTo>
                        <a:pt x="0" y="21528"/>
                        <a:pt x="96" y="21600"/>
                        <a:pt x="213" y="21600"/>
                      </a:cubicBezTo>
                      <a:lnTo>
                        <a:pt x="21387" y="21600"/>
                      </a:lnTo>
                      <a:cubicBezTo>
                        <a:pt x="21504" y="21600"/>
                        <a:pt x="21600" y="21528"/>
                        <a:pt x="21600" y="21438"/>
                      </a:cubicBezTo>
                      <a:lnTo>
                        <a:pt x="21600" y="5895"/>
                      </a:lnTo>
                      <a:cubicBezTo>
                        <a:pt x="21600" y="5863"/>
                        <a:pt x="21567" y="5837"/>
                        <a:pt x="21525" y="5837"/>
                      </a:cubicBezTo>
                      <a:lnTo>
                        <a:pt x="14257" y="5837"/>
                      </a:lnTo>
                      <a:cubicBezTo>
                        <a:pt x="14140" y="5837"/>
                        <a:pt x="14044" y="5765"/>
                        <a:pt x="14044" y="5674"/>
                      </a:cubicBezTo>
                      <a:lnTo>
                        <a:pt x="14044" y="58"/>
                      </a:lnTo>
                      <a:cubicBezTo>
                        <a:pt x="14044" y="26"/>
                        <a:pt x="14011" y="0"/>
                        <a:pt x="13969" y="0"/>
                      </a:cubicBezTo>
                      <a:lnTo>
                        <a:pt x="213" y="0"/>
                      </a:lnTo>
                      <a:close/>
                      <a:moveTo>
                        <a:pt x="15018" y="86"/>
                      </a:moveTo>
                      <a:cubicBezTo>
                        <a:pt x="14992" y="94"/>
                        <a:pt x="14972" y="114"/>
                        <a:pt x="14972" y="140"/>
                      </a:cubicBezTo>
                      <a:lnTo>
                        <a:pt x="14972" y="4958"/>
                      </a:lnTo>
                      <a:cubicBezTo>
                        <a:pt x="14972" y="5048"/>
                        <a:pt x="15068" y="5120"/>
                        <a:pt x="15185" y="5120"/>
                      </a:cubicBezTo>
                      <a:lnTo>
                        <a:pt x="21419" y="5120"/>
                      </a:lnTo>
                      <a:cubicBezTo>
                        <a:pt x="21486" y="5120"/>
                        <a:pt x="21519" y="5058"/>
                        <a:pt x="21472" y="5021"/>
                      </a:cubicBezTo>
                      <a:lnTo>
                        <a:pt x="15100" y="99"/>
                      </a:lnTo>
                      <a:cubicBezTo>
                        <a:pt x="15077" y="81"/>
                        <a:pt x="15044" y="78"/>
                        <a:pt x="15018" y="86"/>
                      </a:cubicBezTo>
                      <a:close/>
                      <a:moveTo>
                        <a:pt x="3916" y="7813"/>
                      </a:moveTo>
                      <a:lnTo>
                        <a:pt x="17684" y="7813"/>
                      </a:lnTo>
                      <a:cubicBezTo>
                        <a:pt x="17718" y="7813"/>
                        <a:pt x="17747" y="7836"/>
                        <a:pt x="17747" y="7862"/>
                      </a:cubicBezTo>
                      <a:lnTo>
                        <a:pt x="17747" y="8842"/>
                      </a:lnTo>
                      <a:cubicBezTo>
                        <a:pt x="17747" y="8868"/>
                        <a:pt x="17718" y="8890"/>
                        <a:pt x="17684" y="8890"/>
                      </a:cubicBezTo>
                      <a:lnTo>
                        <a:pt x="3916" y="8890"/>
                      </a:lnTo>
                      <a:cubicBezTo>
                        <a:pt x="3882" y="8890"/>
                        <a:pt x="3853" y="8868"/>
                        <a:pt x="3853" y="8842"/>
                      </a:cubicBezTo>
                      <a:lnTo>
                        <a:pt x="3853" y="7862"/>
                      </a:lnTo>
                      <a:cubicBezTo>
                        <a:pt x="3853" y="7836"/>
                        <a:pt x="3882" y="7813"/>
                        <a:pt x="3916" y="7813"/>
                      </a:cubicBezTo>
                      <a:close/>
                      <a:moveTo>
                        <a:pt x="3916" y="10498"/>
                      </a:moveTo>
                      <a:lnTo>
                        <a:pt x="17684" y="10498"/>
                      </a:lnTo>
                      <a:cubicBezTo>
                        <a:pt x="17718" y="10498"/>
                        <a:pt x="17747" y="10520"/>
                        <a:pt x="17747" y="10546"/>
                      </a:cubicBezTo>
                      <a:lnTo>
                        <a:pt x="17747" y="11526"/>
                      </a:lnTo>
                      <a:cubicBezTo>
                        <a:pt x="17747" y="11552"/>
                        <a:pt x="17718" y="11573"/>
                        <a:pt x="17684" y="11573"/>
                      </a:cubicBezTo>
                      <a:lnTo>
                        <a:pt x="3916" y="11573"/>
                      </a:lnTo>
                      <a:cubicBezTo>
                        <a:pt x="3882" y="11573"/>
                        <a:pt x="3853" y="11552"/>
                        <a:pt x="3853" y="11526"/>
                      </a:cubicBezTo>
                      <a:lnTo>
                        <a:pt x="3853" y="10546"/>
                      </a:lnTo>
                      <a:cubicBezTo>
                        <a:pt x="3853" y="10520"/>
                        <a:pt x="3882" y="10498"/>
                        <a:pt x="3916" y="10498"/>
                      </a:cubicBezTo>
                      <a:close/>
                      <a:moveTo>
                        <a:pt x="3916" y="13182"/>
                      </a:moveTo>
                      <a:lnTo>
                        <a:pt x="17684" y="13182"/>
                      </a:lnTo>
                      <a:cubicBezTo>
                        <a:pt x="17718" y="13182"/>
                        <a:pt x="17747" y="13204"/>
                        <a:pt x="17747" y="13230"/>
                      </a:cubicBezTo>
                      <a:lnTo>
                        <a:pt x="17747" y="14210"/>
                      </a:lnTo>
                      <a:cubicBezTo>
                        <a:pt x="17747" y="14237"/>
                        <a:pt x="17718" y="14257"/>
                        <a:pt x="17684" y="14257"/>
                      </a:cubicBezTo>
                      <a:lnTo>
                        <a:pt x="3916" y="14257"/>
                      </a:lnTo>
                      <a:cubicBezTo>
                        <a:pt x="3882" y="14257"/>
                        <a:pt x="3853" y="14237"/>
                        <a:pt x="3853" y="14210"/>
                      </a:cubicBezTo>
                      <a:lnTo>
                        <a:pt x="3853" y="13230"/>
                      </a:lnTo>
                      <a:cubicBezTo>
                        <a:pt x="3853" y="13204"/>
                        <a:pt x="3882" y="13182"/>
                        <a:pt x="3916" y="13182"/>
                      </a:cubicBezTo>
                      <a:close/>
                      <a:moveTo>
                        <a:pt x="3916" y="15866"/>
                      </a:moveTo>
                      <a:lnTo>
                        <a:pt x="17684" y="15866"/>
                      </a:lnTo>
                      <a:cubicBezTo>
                        <a:pt x="17718" y="15866"/>
                        <a:pt x="17747" y="15888"/>
                        <a:pt x="17747" y="15914"/>
                      </a:cubicBezTo>
                      <a:lnTo>
                        <a:pt x="17747" y="16894"/>
                      </a:lnTo>
                      <a:cubicBezTo>
                        <a:pt x="17747" y="16921"/>
                        <a:pt x="17718" y="16941"/>
                        <a:pt x="17684" y="16941"/>
                      </a:cubicBezTo>
                      <a:lnTo>
                        <a:pt x="3916" y="16941"/>
                      </a:lnTo>
                      <a:cubicBezTo>
                        <a:pt x="3882" y="16941"/>
                        <a:pt x="3853" y="16921"/>
                        <a:pt x="3853" y="16894"/>
                      </a:cubicBezTo>
                      <a:lnTo>
                        <a:pt x="3853" y="15914"/>
                      </a:lnTo>
                      <a:cubicBezTo>
                        <a:pt x="3853" y="15888"/>
                        <a:pt x="3882" y="15866"/>
                        <a:pt x="3916" y="15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199" name="Male"/>
              <p:cNvSpPr/>
              <p:nvPr/>
            </p:nvSpPr>
            <p:spPr>
              <a:xfrm>
                <a:off x="6732698" y="2224541"/>
                <a:ext cx="1198954" cy="323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fill="norm" stroke="1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077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10777" y="4060"/>
                    </a:ln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pic>
          <p:nvPicPr>
            <p:cNvPr id="201" name="71BBXQnykuL._AC_UF1000,1000_QL80_.jpg" descr="71BBXQnykuL._AC_UF1000,1000_QL80_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69432" y="5842814"/>
              <a:ext cx="2542044" cy="367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Structure &amp; Interpretation…"/>
            <p:cNvSpPr txBox="1"/>
            <p:nvPr/>
          </p:nvSpPr>
          <p:spPr>
            <a:xfrm>
              <a:off x="0" y="7675377"/>
              <a:ext cx="4977283" cy="1080412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Structure &amp; Interpretation </a:t>
              </a:r>
            </a:p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of Computer Programs</a:t>
              </a:r>
            </a:p>
          </p:txBody>
        </p:sp>
      </p:grpSp>
      <p:sp>
        <p:nvSpPr>
          <p:cNvPr id="204" name="… a violent psychopath who knows where you live. John F. Woods"/>
          <p:cNvSpPr/>
          <p:nvPr/>
        </p:nvSpPr>
        <p:spPr>
          <a:xfrm>
            <a:off x="9630869" y="201414"/>
            <a:ext cx="13052029" cy="745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68" y="0"/>
                </a:moveTo>
                <a:cubicBezTo>
                  <a:pt x="10210" y="0"/>
                  <a:pt x="10163" y="82"/>
                  <a:pt x="10163" y="184"/>
                </a:cubicBezTo>
                <a:lnTo>
                  <a:pt x="10163" y="4650"/>
                </a:lnTo>
                <a:lnTo>
                  <a:pt x="0" y="21600"/>
                </a:lnTo>
                <a:lnTo>
                  <a:pt x="10467" y="5171"/>
                </a:lnTo>
                <a:lnTo>
                  <a:pt x="21495" y="5171"/>
                </a:lnTo>
                <a:cubicBezTo>
                  <a:pt x="21553" y="5171"/>
                  <a:pt x="21600" y="5089"/>
                  <a:pt x="21600" y="4987"/>
                </a:cubicBezTo>
                <a:lnTo>
                  <a:pt x="21600" y="184"/>
                </a:lnTo>
                <a:cubicBezTo>
                  <a:pt x="21600" y="82"/>
                  <a:pt x="21553" y="0"/>
                  <a:pt x="21495" y="0"/>
                </a:cubicBezTo>
                <a:lnTo>
                  <a:pt x="10268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… a violent psychopath who knows where you live. </a:t>
            </a:r>
            <a:r>
              <a:rPr i="1">
                <a:solidFill>
                  <a:srgbClr val="808080"/>
                </a:solidFill>
                <a:latin typeface="+mn-lt"/>
                <a:ea typeface="+mn-ea"/>
                <a:cs typeface="+mn-cs"/>
                <a:sym typeface="Helvetica Neue"/>
                <a:hlinkClick r:id="rId3" invalidUrl="" action="" tgtFrame="" tooltip="" history="1" highlightClick="0" endSnd="0"/>
              </a:rPr>
              <a:t>John F. Woods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7"/>
      <p:bldP build="whole" bldLvl="1" animBg="1" rev="0" advAuto="0" spid="179" grpId="3"/>
      <p:bldP build="whole" bldLvl="1" animBg="1" rev="0" advAuto="0" spid="203" grpId="1"/>
      <p:bldP build="whole" bldLvl="1" animBg="1" rev="0" advAuto="0" spid="170" grpId="4"/>
      <p:bldP build="whole" bldLvl="1" animBg="1" rev="0" advAuto="0" spid="204" grpId="6"/>
      <p:bldP build="whole" bldLvl="1" animBg="1" rev="0" advAuto="0" spid="184" grpId="2"/>
      <p:bldP build="whole" bldLvl="1" animBg="1" rev="0" advAuto="0" spid="193" grpId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he Big Picture: How to turn novices into basic sw devs"/>
          <p:cNvSpPr txBox="1"/>
          <p:nvPr>
            <p:ph type="body" idx="21"/>
          </p:nvPr>
        </p:nvSpPr>
        <p:spPr>
          <a:xfrm>
            <a:off x="155033" y="-157389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Big Picture: How to turn novices into basic sw devs</a:t>
            </a:r>
          </a:p>
        </p:txBody>
      </p:sp>
      <p:sp>
        <p:nvSpPr>
          <p:cNvPr id="568" name="five core courses (plus one 6-month co-op)…"/>
          <p:cNvSpPr txBox="1"/>
          <p:nvPr>
            <p:ph type="body" sz="half" idx="1"/>
          </p:nvPr>
        </p:nvSpPr>
        <p:spPr>
          <a:xfrm>
            <a:off x="1206500" y="2420956"/>
            <a:ext cx="9963829" cy="8256012"/>
          </a:xfrm>
          <a:prstGeom prst="rect">
            <a:avLst/>
          </a:prstGeom>
        </p:spPr>
        <p:txBody>
          <a:bodyPr/>
          <a:lstStyle/>
          <a:p>
            <a:pPr marL="481584" indent="-481584" defTabSz="1926287">
              <a:spcBef>
                <a:spcPts val="3500"/>
              </a:spcBef>
              <a:defRPr sz="3792"/>
            </a:pPr>
            <a:r>
              <a:t>five core courses (plus one 6-month co-op) </a:t>
            </a:r>
          </a:p>
          <a:p>
            <a:pPr marL="481584" indent="-481584" defTabSz="1926287">
              <a:spcBef>
                <a:spcPts val="3500"/>
              </a:spcBef>
              <a:defRPr sz="3792"/>
            </a:pPr>
            <a:r>
              <a:t>key ideas across all courses, scaled from 5-liners to 15Kloc per semester: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fundamentals are more important than currently fashionable industry ideas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design code systematically (techn. or “hard” skills)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programming is a people discipline (social or “soft” skills)</a:t>
            </a:r>
          </a:p>
          <a:p>
            <a:pPr lvl="1" marL="571881" indent="-481584" defTabSz="1926287">
              <a:spcBef>
                <a:spcPts val="3500"/>
              </a:spcBef>
              <a:defRPr sz="3792"/>
            </a:pPr>
            <a:r>
              <a:t>final course is about “grace under pressure”  </a:t>
            </a:r>
          </a:p>
        </p:txBody>
      </p:sp>
      <p:sp>
        <p:nvSpPr>
          <p:cNvPr id="569" name="Fundamentals I…"/>
          <p:cNvSpPr/>
          <p:nvPr/>
        </p:nvSpPr>
        <p:spPr>
          <a:xfrm>
            <a:off x="16088318" y="11079771"/>
            <a:ext cx="3679905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FFFFFF"/>
                </a:solidFill>
              </a:rPr>
              <a:t>Fundamentals I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sys. design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pair prog.</a:t>
            </a:r>
          </a:p>
        </p:txBody>
      </p:sp>
      <p:sp>
        <p:nvSpPr>
          <p:cNvPr id="570" name="Fundamentals II…"/>
          <p:cNvSpPr/>
          <p:nvPr/>
        </p:nvSpPr>
        <p:spPr>
          <a:xfrm>
            <a:off x="12159663" y="8352792"/>
            <a:ext cx="3679904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II 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sys. design w/ typed OO;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pair prog.</a:t>
            </a:r>
          </a:p>
        </p:txBody>
      </p:sp>
      <p:sp>
        <p:nvSpPr>
          <p:cNvPr id="571" name="Logic…"/>
          <p:cNvSpPr/>
          <p:nvPr/>
        </p:nvSpPr>
        <p:spPr>
          <a:xfrm>
            <a:off x="19847205" y="8352792"/>
            <a:ext cx="3679904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Logic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stating properties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run-time checks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static checks</a:t>
            </a:r>
          </a:p>
        </p:txBody>
      </p:sp>
      <p:sp>
        <p:nvSpPr>
          <p:cNvPr id="572" name="Fundamentals III…"/>
          <p:cNvSpPr/>
          <p:nvPr/>
        </p:nvSpPr>
        <p:spPr>
          <a:xfrm>
            <a:off x="15866654" y="5789090"/>
            <a:ext cx="3679905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III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code that does not fit into your head</a:t>
            </a:r>
          </a:p>
        </p:txBody>
      </p:sp>
      <p:sp>
        <p:nvSpPr>
          <p:cNvPr id="573" name="Fundamentals IV…"/>
          <p:cNvSpPr/>
          <p:nvPr/>
        </p:nvSpPr>
        <p:spPr>
          <a:xfrm>
            <a:off x="15866654" y="1972542"/>
            <a:ext cx="3679905" cy="2106530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IV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very large, distr.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imspections</a:t>
            </a:r>
          </a:p>
        </p:txBody>
      </p:sp>
      <p:sp>
        <p:nvSpPr>
          <p:cNvPr id="574" name="6-mo co-op"/>
          <p:cNvSpPr/>
          <p:nvPr/>
        </p:nvSpPr>
        <p:spPr>
          <a:xfrm>
            <a:off x="12031912" y="4526785"/>
            <a:ext cx="11792715" cy="814592"/>
          </a:xfrm>
          <a:prstGeom prst="roundRect">
            <a:avLst>
              <a:gd name="adj" fmla="val 23386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6-mo co-op</a:t>
            </a:r>
          </a:p>
        </p:txBody>
      </p:sp>
      <p:pic>
        <p:nvPicPr>
          <p:cNvPr id="575" name="htdp-2e-large.jpg" descr="htdp-2e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3902" y="10779051"/>
            <a:ext cx="2256644" cy="2707971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How to Design Programs"/>
          <p:cNvSpPr txBox="1"/>
          <p:nvPr/>
        </p:nvSpPr>
        <p:spPr>
          <a:xfrm>
            <a:off x="7554315" y="12653280"/>
            <a:ext cx="4804970" cy="585113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How to Design Programs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The Purpose</a:t>
            </a:r>
          </a:p>
        </p:txBody>
      </p:sp>
      <p:grpSp>
        <p:nvGrpSpPr>
          <p:cNvPr id="588" name="Group"/>
          <p:cNvGrpSpPr/>
          <p:nvPr/>
        </p:nvGrpSpPr>
        <p:grpSpPr>
          <a:xfrm>
            <a:off x="13353887" y="4886855"/>
            <a:ext cx="9492271" cy="5148855"/>
            <a:chOff x="0" y="0"/>
            <a:chExt cx="9492270" cy="5148854"/>
          </a:xfrm>
        </p:grpSpPr>
        <p:sp>
          <p:nvSpPr>
            <p:cNvPr id="579" name="write code"/>
            <p:cNvSpPr/>
            <p:nvPr/>
          </p:nvSpPr>
          <p:spPr>
            <a:xfrm>
              <a:off x="0" y="1526187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write code</a:t>
              </a:r>
            </a:p>
          </p:txBody>
        </p:sp>
        <p:sp>
          <p:nvSpPr>
            <p:cNvPr id="580" name="Text Document"/>
            <p:cNvSpPr/>
            <p:nvPr/>
          </p:nvSpPr>
          <p:spPr>
            <a:xfrm>
              <a:off x="1693860" y="2575747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81" name="writes…"/>
            <p:cNvSpPr txBox="1"/>
            <p:nvPr/>
          </p:nvSpPr>
          <p:spPr>
            <a:xfrm>
              <a:off x="1235886" y="3760913"/>
              <a:ext cx="1619737" cy="138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</p:txBody>
        </p:sp>
        <p:grpSp>
          <p:nvGrpSpPr>
            <p:cNvPr id="585" name="Group"/>
            <p:cNvGrpSpPr/>
            <p:nvPr/>
          </p:nvGrpSpPr>
          <p:grpSpPr>
            <a:xfrm>
              <a:off x="1862368" y="-1"/>
              <a:ext cx="5622881" cy="3710877"/>
              <a:chOff x="0" y="0"/>
              <a:chExt cx="5622879" cy="3710875"/>
            </a:xfrm>
          </p:grpSpPr>
          <p:sp>
            <p:nvSpPr>
              <p:cNvPr id="591" name="Connection Line"/>
              <p:cNvSpPr/>
              <p:nvPr/>
            </p:nvSpPr>
            <p:spPr>
              <a:xfrm>
                <a:off x="0" y="-1"/>
                <a:ext cx="5498988" cy="252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2" fill="norm" stroke="1" extrusionOk="0">
                    <a:moveTo>
                      <a:pt x="0" y="14528"/>
                    </a:moveTo>
                    <a:cubicBezTo>
                      <a:pt x="7665" y="-5388"/>
                      <a:pt x="14865" y="-4827"/>
                      <a:pt x="21600" y="16212"/>
                    </a:cubicBezTo>
                  </a:path>
                </a:pathLst>
              </a:cu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583" name="Clock"/>
              <p:cNvSpPr/>
              <p:nvPr/>
            </p:nvSpPr>
            <p:spPr>
              <a:xfrm>
                <a:off x="2270115" y="504006"/>
                <a:ext cx="912418" cy="91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0"/>
                    </a:cubicBezTo>
                    <a:cubicBezTo>
                      <a:pt x="21600" y="4833"/>
                      <a:pt x="16762" y="0"/>
                      <a:pt x="10800" y="0"/>
                    </a:cubicBezTo>
                    <a:close/>
                    <a:moveTo>
                      <a:pt x="10714" y="1340"/>
                    </a:moveTo>
                    <a:lnTo>
                      <a:pt x="10886" y="1340"/>
                    </a:lnTo>
                    <a:cubicBezTo>
                      <a:pt x="10994" y="1340"/>
                      <a:pt x="11080" y="1426"/>
                      <a:pt x="11080" y="1534"/>
                    </a:cubicBezTo>
                    <a:lnTo>
                      <a:pt x="11080" y="3100"/>
                    </a:lnTo>
                    <a:cubicBezTo>
                      <a:pt x="11080" y="3208"/>
                      <a:pt x="10994" y="3294"/>
                      <a:pt x="10886" y="3294"/>
                    </a:cubicBezTo>
                    <a:lnTo>
                      <a:pt x="10714" y="3294"/>
                    </a:lnTo>
                    <a:cubicBezTo>
                      <a:pt x="10606" y="3294"/>
                      <a:pt x="10520" y="3208"/>
                      <a:pt x="10520" y="3100"/>
                    </a:cubicBezTo>
                    <a:lnTo>
                      <a:pt x="10520" y="1534"/>
                    </a:lnTo>
                    <a:cubicBezTo>
                      <a:pt x="10520" y="1426"/>
                      <a:pt x="10606" y="1340"/>
                      <a:pt x="10714" y="1340"/>
                    </a:cubicBezTo>
                    <a:close/>
                    <a:moveTo>
                      <a:pt x="6218" y="2541"/>
                    </a:moveTo>
                    <a:cubicBezTo>
                      <a:pt x="6293" y="2532"/>
                      <a:pt x="6369" y="2567"/>
                      <a:pt x="6409" y="2636"/>
                    </a:cubicBezTo>
                    <a:lnTo>
                      <a:pt x="7192" y="3991"/>
                    </a:lnTo>
                    <a:cubicBezTo>
                      <a:pt x="7246" y="4083"/>
                      <a:pt x="7215" y="4202"/>
                      <a:pt x="7123" y="4256"/>
                    </a:cubicBezTo>
                    <a:lnTo>
                      <a:pt x="6971" y="4342"/>
                    </a:lnTo>
                    <a:cubicBezTo>
                      <a:pt x="6879" y="4396"/>
                      <a:pt x="6760" y="4363"/>
                      <a:pt x="6706" y="4271"/>
                    </a:cubicBezTo>
                    <a:lnTo>
                      <a:pt x="5923" y="2916"/>
                    </a:lnTo>
                    <a:cubicBezTo>
                      <a:pt x="5869" y="2824"/>
                      <a:pt x="5902" y="2700"/>
                      <a:pt x="5994" y="2651"/>
                    </a:cubicBezTo>
                    <a:lnTo>
                      <a:pt x="6146" y="2565"/>
                    </a:lnTo>
                    <a:cubicBezTo>
                      <a:pt x="6169" y="2552"/>
                      <a:pt x="6194" y="2544"/>
                      <a:pt x="6218" y="2541"/>
                    </a:cubicBezTo>
                    <a:close/>
                    <a:moveTo>
                      <a:pt x="15382" y="2541"/>
                    </a:moveTo>
                    <a:cubicBezTo>
                      <a:pt x="15406" y="2544"/>
                      <a:pt x="15431" y="2552"/>
                      <a:pt x="15454" y="2565"/>
                    </a:cubicBezTo>
                    <a:lnTo>
                      <a:pt x="15606" y="2651"/>
                    </a:lnTo>
                    <a:cubicBezTo>
                      <a:pt x="15698" y="2705"/>
                      <a:pt x="15731" y="2824"/>
                      <a:pt x="15677" y="2916"/>
                    </a:cubicBezTo>
                    <a:lnTo>
                      <a:pt x="14894" y="4271"/>
                    </a:lnTo>
                    <a:cubicBezTo>
                      <a:pt x="14840" y="4363"/>
                      <a:pt x="14721" y="4396"/>
                      <a:pt x="14629" y="4342"/>
                    </a:cubicBezTo>
                    <a:lnTo>
                      <a:pt x="14477" y="4256"/>
                    </a:lnTo>
                    <a:cubicBezTo>
                      <a:pt x="14385" y="4202"/>
                      <a:pt x="14354" y="4083"/>
                      <a:pt x="14408" y="3991"/>
                    </a:cubicBezTo>
                    <a:lnTo>
                      <a:pt x="15191" y="2636"/>
                    </a:lnTo>
                    <a:cubicBezTo>
                      <a:pt x="15231" y="2567"/>
                      <a:pt x="15307" y="2532"/>
                      <a:pt x="15382" y="2541"/>
                    </a:cubicBezTo>
                    <a:close/>
                    <a:moveTo>
                      <a:pt x="16951" y="4904"/>
                    </a:moveTo>
                    <a:lnTo>
                      <a:pt x="17280" y="5282"/>
                    </a:lnTo>
                    <a:lnTo>
                      <a:pt x="11762" y="10660"/>
                    </a:lnTo>
                    <a:lnTo>
                      <a:pt x="12221" y="10903"/>
                    </a:lnTo>
                    <a:lnTo>
                      <a:pt x="11600" y="11978"/>
                    </a:lnTo>
                    <a:lnTo>
                      <a:pt x="10876" y="11524"/>
                    </a:lnTo>
                    <a:lnTo>
                      <a:pt x="10265" y="12118"/>
                    </a:lnTo>
                    <a:lnTo>
                      <a:pt x="9433" y="11205"/>
                    </a:lnTo>
                    <a:lnTo>
                      <a:pt x="9833" y="10871"/>
                    </a:lnTo>
                    <a:lnTo>
                      <a:pt x="6161" y="8576"/>
                    </a:lnTo>
                    <a:lnTo>
                      <a:pt x="6556" y="7896"/>
                    </a:lnTo>
                    <a:lnTo>
                      <a:pt x="10736" y="10115"/>
                    </a:lnTo>
                    <a:lnTo>
                      <a:pt x="16951" y="4904"/>
                    </a:lnTo>
                    <a:close/>
                    <a:moveTo>
                      <a:pt x="2838" y="5900"/>
                    </a:moveTo>
                    <a:cubicBezTo>
                      <a:pt x="2863" y="5903"/>
                      <a:pt x="2888" y="5911"/>
                      <a:pt x="2911" y="5925"/>
                    </a:cubicBezTo>
                    <a:lnTo>
                      <a:pt x="4266" y="6708"/>
                    </a:lnTo>
                    <a:cubicBezTo>
                      <a:pt x="4358" y="6762"/>
                      <a:pt x="4391" y="6879"/>
                      <a:pt x="4337" y="6971"/>
                    </a:cubicBezTo>
                    <a:lnTo>
                      <a:pt x="4249" y="7123"/>
                    </a:lnTo>
                    <a:cubicBezTo>
                      <a:pt x="4195" y="7215"/>
                      <a:pt x="4078" y="7248"/>
                      <a:pt x="3986" y="7194"/>
                    </a:cubicBezTo>
                    <a:lnTo>
                      <a:pt x="2629" y="6411"/>
                    </a:lnTo>
                    <a:cubicBezTo>
                      <a:pt x="2537" y="6357"/>
                      <a:pt x="2506" y="6238"/>
                      <a:pt x="2560" y="6146"/>
                    </a:cubicBezTo>
                    <a:lnTo>
                      <a:pt x="2646" y="5994"/>
                    </a:lnTo>
                    <a:cubicBezTo>
                      <a:pt x="2687" y="5925"/>
                      <a:pt x="2764" y="5890"/>
                      <a:pt x="2838" y="5900"/>
                    </a:cubicBezTo>
                    <a:close/>
                    <a:moveTo>
                      <a:pt x="18757" y="5900"/>
                    </a:moveTo>
                    <a:cubicBezTo>
                      <a:pt x="18831" y="5890"/>
                      <a:pt x="18908" y="5925"/>
                      <a:pt x="18949" y="5994"/>
                    </a:cubicBezTo>
                    <a:lnTo>
                      <a:pt x="19035" y="6146"/>
                    </a:lnTo>
                    <a:cubicBezTo>
                      <a:pt x="19089" y="6238"/>
                      <a:pt x="19056" y="6357"/>
                      <a:pt x="18964" y="6411"/>
                    </a:cubicBezTo>
                    <a:lnTo>
                      <a:pt x="17609" y="7194"/>
                    </a:lnTo>
                    <a:cubicBezTo>
                      <a:pt x="17517" y="7248"/>
                      <a:pt x="17398" y="7215"/>
                      <a:pt x="17344" y="7123"/>
                    </a:cubicBezTo>
                    <a:lnTo>
                      <a:pt x="17258" y="6971"/>
                    </a:lnTo>
                    <a:cubicBezTo>
                      <a:pt x="17204" y="6879"/>
                      <a:pt x="17237" y="6762"/>
                      <a:pt x="17329" y="6708"/>
                    </a:cubicBezTo>
                    <a:lnTo>
                      <a:pt x="18684" y="5925"/>
                    </a:lnTo>
                    <a:cubicBezTo>
                      <a:pt x="18707" y="5911"/>
                      <a:pt x="18732" y="5903"/>
                      <a:pt x="18757" y="5900"/>
                    </a:cubicBezTo>
                    <a:close/>
                    <a:moveTo>
                      <a:pt x="10800" y="10439"/>
                    </a:moveTo>
                    <a:cubicBezTo>
                      <a:pt x="10707" y="10439"/>
                      <a:pt x="10614" y="10475"/>
                      <a:pt x="10544" y="10545"/>
                    </a:cubicBezTo>
                    <a:cubicBezTo>
                      <a:pt x="10402" y="10686"/>
                      <a:pt x="10402" y="10915"/>
                      <a:pt x="10544" y="11056"/>
                    </a:cubicBezTo>
                    <a:cubicBezTo>
                      <a:pt x="10685" y="11198"/>
                      <a:pt x="10915" y="11198"/>
                      <a:pt x="11056" y="11056"/>
                    </a:cubicBezTo>
                    <a:cubicBezTo>
                      <a:pt x="11198" y="10915"/>
                      <a:pt x="11198" y="10686"/>
                      <a:pt x="11056" y="10545"/>
                    </a:cubicBezTo>
                    <a:cubicBezTo>
                      <a:pt x="10986" y="10475"/>
                      <a:pt x="10893" y="10439"/>
                      <a:pt x="10800" y="10439"/>
                    </a:cubicBezTo>
                    <a:close/>
                    <a:moveTo>
                      <a:pt x="1529" y="10520"/>
                    </a:moveTo>
                    <a:lnTo>
                      <a:pt x="3095" y="10520"/>
                    </a:lnTo>
                    <a:cubicBezTo>
                      <a:pt x="3203" y="10520"/>
                      <a:pt x="3289" y="10606"/>
                      <a:pt x="3289" y="10714"/>
                    </a:cubicBezTo>
                    <a:lnTo>
                      <a:pt x="3289" y="10886"/>
                    </a:lnTo>
                    <a:cubicBezTo>
                      <a:pt x="3289" y="10994"/>
                      <a:pt x="3203" y="11082"/>
                      <a:pt x="3095" y="11082"/>
                    </a:cubicBezTo>
                    <a:lnTo>
                      <a:pt x="1529" y="11082"/>
                    </a:lnTo>
                    <a:cubicBezTo>
                      <a:pt x="1426" y="11082"/>
                      <a:pt x="1333" y="10994"/>
                      <a:pt x="1333" y="10886"/>
                    </a:cubicBezTo>
                    <a:lnTo>
                      <a:pt x="1333" y="10714"/>
                    </a:lnTo>
                    <a:cubicBezTo>
                      <a:pt x="1333" y="10606"/>
                      <a:pt x="1421" y="10520"/>
                      <a:pt x="1529" y="10520"/>
                    </a:cubicBezTo>
                    <a:close/>
                    <a:moveTo>
                      <a:pt x="18500" y="10520"/>
                    </a:moveTo>
                    <a:lnTo>
                      <a:pt x="20066" y="10520"/>
                    </a:lnTo>
                    <a:cubicBezTo>
                      <a:pt x="20174" y="10520"/>
                      <a:pt x="20260" y="10606"/>
                      <a:pt x="20260" y="10714"/>
                    </a:cubicBezTo>
                    <a:lnTo>
                      <a:pt x="20260" y="10886"/>
                    </a:lnTo>
                    <a:cubicBezTo>
                      <a:pt x="20260" y="10994"/>
                      <a:pt x="20174" y="11082"/>
                      <a:pt x="20066" y="11082"/>
                    </a:cubicBezTo>
                    <a:lnTo>
                      <a:pt x="18500" y="11082"/>
                    </a:lnTo>
                    <a:cubicBezTo>
                      <a:pt x="18392" y="11082"/>
                      <a:pt x="18306" y="10994"/>
                      <a:pt x="18306" y="10886"/>
                    </a:cubicBezTo>
                    <a:lnTo>
                      <a:pt x="18306" y="10714"/>
                    </a:lnTo>
                    <a:cubicBezTo>
                      <a:pt x="18306" y="10606"/>
                      <a:pt x="18392" y="10520"/>
                      <a:pt x="18500" y="10520"/>
                    </a:cubicBezTo>
                    <a:close/>
                    <a:moveTo>
                      <a:pt x="4058" y="14383"/>
                    </a:moveTo>
                    <a:cubicBezTo>
                      <a:pt x="4133" y="14373"/>
                      <a:pt x="4209" y="14408"/>
                      <a:pt x="4249" y="14477"/>
                    </a:cubicBezTo>
                    <a:lnTo>
                      <a:pt x="4337" y="14629"/>
                    </a:lnTo>
                    <a:cubicBezTo>
                      <a:pt x="4391" y="14721"/>
                      <a:pt x="4358" y="14840"/>
                      <a:pt x="4266" y="14894"/>
                    </a:cubicBezTo>
                    <a:lnTo>
                      <a:pt x="2911" y="15677"/>
                    </a:lnTo>
                    <a:cubicBezTo>
                      <a:pt x="2819" y="15731"/>
                      <a:pt x="2700" y="15698"/>
                      <a:pt x="2646" y="15606"/>
                    </a:cubicBezTo>
                    <a:lnTo>
                      <a:pt x="2560" y="15456"/>
                    </a:lnTo>
                    <a:cubicBezTo>
                      <a:pt x="2506" y="15364"/>
                      <a:pt x="2537" y="15245"/>
                      <a:pt x="2629" y="15191"/>
                    </a:cubicBezTo>
                    <a:lnTo>
                      <a:pt x="3986" y="14408"/>
                    </a:lnTo>
                    <a:cubicBezTo>
                      <a:pt x="4009" y="14394"/>
                      <a:pt x="4034" y="14386"/>
                      <a:pt x="4058" y="14383"/>
                    </a:cubicBezTo>
                    <a:close/>
                    <a:moveTo>
                      <a:pt x="17536" y="14383"/>
                    </a:moveTo>
                    <a:cubicBezTo>
                      <a:pt x="17561" y="14386"/>
                      <a:pt x="17586" y="14394"/>
                      <a:pt x="17609" y="14408"/>
                    </a:cubicBezTo>
                    <a:lnTo>
                      <a:pt x="18964" y="15191"/>
                    </a:lnTo>
                    <a:cubicBezTo>
                      <a:pt x="19056" y="15245"/>
                      <a:pt x="19089" y="15364"/>
                      <a:pt x="19035" y="15456"/>
                    </a:cubicBezTo>
                    <a:lnTo>
                      <a:pt x="18949" y="15606"/>
                    </a:lnTo>
                    <a:cubicBezTo>
                      <a:pt x="18895" y="15698"/>
                      <a:pt x="18776" y="15731"/>
                      <a:pt x="18684" y="15677"/>
                    </a:cubicBezTo>
                    <a:lnTo>
                      <a:pt x="17329" y="14894"/>
                    </a:lnTo>
                    <a:cubicBezTo>
                      <a:pt x="17237" y="14840"/>
                      <a:pt x="17204" y="14721"/>
                      <a:pt x="17258" y="14629"/>
                    </a:cubicBezTo>
                    <a:lnTo>
                      <a:pt x="17344" y="14477"/>
                    </a:lnTo>
                    <a:cubicBezTo>
                      <a:pt x="17385" y="14408"/>
                      <a:pt x="17462" y="14373"/>
                      <a:pt x="17536" y="14383"/>
                    </a:cubicBezTo>
                    <a:close/>
                    <a:moveTo>
                      <a:pt x="6893" y="17239"/>
                    </a:moveTo>
                    <a:cubicBezTo>
                      <a:pt x="6918" y="17243"/>
                      <a:pt x="6943" y="17251"/>
                      <a:pt x="6966" y="17265"/>
                    </a:cubicBezTo>
                    <a:lnTo>
                      <a:pt x="7118" y="17351"/>
                    </a:lnTo>
                    <a:cubicBezTo>
                      <a:pt x="7210" y="17399"/>
                      <a:pt x="7241" y="17519"/>
                      <a:pt x="7187" y="17616"/>
                    </a:cubicBezTo>
                    <a:lnTo>
                      <a:pt x="6404" y="18971"/>
                    </a:lnTo>
                    <a:cubicBezTo>
                      <a:pt x="6350" y="19063"/>
                      <a:pt x="6231" y="19094"/>
                      <a:pt x="6139" y="19040"/>
                    </a:cubicBezTo>
                    <a:lnTo>
                      <a:pt x="5989" y="18954"/>
                    </a:lnTo>
                    <a:cubicBezTo>
                      <a:pt x="5897" y="18900"/>
                      <a:pt x="5864" y="18781"/>
                      <a:pt x="5918" y="18689"/>
                    </a:cubicBezTo>
                    <a:lnTo>
                      <a:pt x="6701" y="17334"/>
                    </a:lnTo>
                    <a:cubicBezTo>
                      <a:pt x="6742" y="17265"/>
                      <a:pt x="6819" y="17230"/>
                      <a:pt x="6893" y="17239"/>
                    </a:cubicBezTo>
                    <a:close/>
                    <a:moveTo>
                      <a:pt x="14696" y="17239"/>
                    </a:moveTo>
                    <a:cubicBezTo>
                      <a:pt x="14771" y="17230"/>
                      <a:pt x="14847" y="17265"/>
                      <a:pt x="14887" y="17334"/>
                    </a:cubicBezTo>
                    <a:lnTo>
                      <a:pt x="15670" y="18689"/>
                    </a:lnTo>
                    <a:cubicBezTo>
                      <a:pt x="15730" y="18781"/>
                      <a:pt x="15698" y="18900"/>
                      <a:pt x="15601" y="18954"/>
                    </a:cubicBezTo>
                    <a:lnTo>
                      <a:pt x="15449" y="19040"/>
                    </a:lnTo>
                    <a:cubicBezTo>
                      <a:pt x="15357" y="19094"/>
                      <a:pt x="15238" y="19063"/>
                      <a:pt x="15184" y="18971"/>
                    </a:cubicBezTo>
                    <a:lnTo>
                      <a:pt x="14401" y="17616"/>
                    </a:lnTo>
                    <a:cubicBezTo>
                      <a:pt x="14347" y="17524"/>
                      <a:pt x="14380" y="17405"/>
                      <a:pt x="14472" y="17351"/>
                    </a:cubicBezTo>
                    <a:lnTo>
                      <a:pt x="14624" y="17265"/>
                    </a:lnTo>
                    <a:cubicBezTo>
                      <a:pt x="14647" y="17251"/>
                      <a:pt x="14672" y="17243"/>
                      <a:pt x="14696" y="17239"/>
                    </a:cubicBezTo>
                    <a:close/>
                    <a:moveTo>
                      <a:pt x="10714" y="18306"/>
                    </a:moveTo>
                    <a:lnTo>
                      <a:pt x="10886" y="18306"/>
                    </a:lnTo>
                    <a:cubicBezTo>
                      <a:pt x="10994" y="18306"/>
                      <a:pt x="11080" y="18392"/>
                      <a:pt x="11080" y="18500"/>
                    </a:cubicBezTo>
                    <a:lnTo>
                      <a:pt x="11080" y="20066"/>
                    </a:lnTo>
                    <a:cubicBezTo>
                      <a:pt x="11080" y="20174"/>
                      <a:pt x="10994" y="20262"/>
                      <a:pt x="10886" y="20262"/>
                    </a:cubicBezTo>
                    <a:lnTo>
                      <a:pt x="10714" y="20262"/>
                    </a:lnTo>
                    <a:cubicBezTo>
                      <a:pt x="10606" y="20262"/>
                      <a:pt x="10520" y="20174"/>
                      <a:pt x="10520" y="20066"/>
                    </a:cubicBezTo>
                    <a:lnTo>
                      <a:pt x="10520" y="18500"/>
                    </a:lnTo>
                    <a:cubicBezTo>
                      <a:pt x="10520" y="18392"/>
                      <a:pt x="10606" y="18306"/>
                      <a:pt x="10714" y="183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84" name="Text Document"/>
              <p:cNvSpPr/>
              <p:nvPr/>
            </p:nvSpPr>
            <p:spPr>
              <a:xfrm>
                <a:off x="4840663" y="2697916"/>
                <a:ext cx="782217" cy="101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586" name="Male"/>
            <p:cNvSpPr/>
            <p:nvPr/>
          </p:nvSpPr>
          <p:spPr>
            <a:xfrm>
              <a:off x="8338929" y="1648355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87" name="read…"/>
            <p:cNvSpPr txBox="1"/>
            <p:nvPr/>
          </p:nvSpPr>
          <p:spPr>
            <a:xfrm>
              <a:off x="5630680" y="3883081"/>
              <a:ext cx="2926921" cy="1201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</p:grpSp>
      <p:sp>
        <p:nvSpPr>
          <p:cNvPr id="589" name="method…"/>
          <p:cNvSpPr txBox="1"/>
          <p:nvPr>
            <p:ph type="body" sz="quarter" idx="1"/>
          </p:nvPr>
        </p:nvSpPr>
        <p:spPr>
          <a:xfrm>
            <a:off x="2420119" y="5338148"/>
            <a:ext cx="8815157" cy="4868504"/>
          </a:xfrm>
          <a:prstGeom prst="rect">
            <a:avLst/>
          </a:prstGeom>
        </p:spPr>
        <p:txBody>
          <a:bodyPr/>
          <a:lstStyle/>
          <a:p>
            <a:pPr/>
            <a:r>
              <a:t>method</a:t>
            </a:r>
          </a:p>
          <a:p>
            <a:pPr/>
            <a:r>
              <a:t>class</a:t>
            </a:r>
          </a:p>
          <a:p>
            <a:pPr/>
            <a:r>
              <a:t>module</a:t>
            </a:r>
          </a:p>
          <a:p>
            <a:pPr/>
            <a:r>
              <a:t>package </a:t>
            </a:r>
          </a:p>
        </p:txBody>
      </p:sp>
      <p:sp>
        <p:nvSpPr>
          <p:cNvPr id="590" name="Every unit of code needs a…"/>
          <p:cNvSpPr txBox="1"/>
          <p:nvPr/>
        </p:nvSpPr>
        <p:spPr>
          <a:xfrm>
            <a:off x="1347345" y="2286528"/>
            <a:ext cx="7781850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Every unit of code needs a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focused purpose statement: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  <p:grpSp>
        <p:nvGrpSpPr>
          <p:cNvPr id="603" name="Group"/>
          <p:cNvGrpSpPr/>
          <p:nvPr/>
        </p:nvGrpSpPr>
        <p:grpSpPr>
          <a:xfrm>
            <a:off x="13353887" y="4886855"/>
            <a:ext cx="9492271" cy="5148855"/>
            <a:chOff x="0" y="0"/>
            <a:chExt cx="9492270" cy="5148854"/>
          </a:xfrm>
        </p:grpSpPr>
        <p:sp>
          <p:nvSpPr>
            <p:cNvPr id="594" name="write code"/>
            <p:cNvSpPr/>
            <p:nvPr/>
          </p:nvSpPr>
          <p:spPr>
            <a:xfrm>
              <a:off x="0" y="1526187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write code</a:t>
              </a:r>
            </a:p>
          </p:txBody>
        </p:sp>
        <p:sp>
          <p:nvSpPr>
            <p:cNvPr id="595" name="Text Document"/>
            <p:cNvSpPr/>
            <p:nvPr/>
          </p:nvSpPr>
          <p:spPr>
            <a:xfrm>
              <a:off x="1693860" y="2575747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96" name="writes…"/>
            <p:cNvSpPr txBox="1"/>
            <p:nvPr/>
          </p:nvSpPr>
          <p:spPr>
            <a:xfrm>
              <a:off x="1235886" y="3760913"/>
              <a:ext cx="1619737" cy="138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</p:txBody>
        </p:sp>
        <p:grpSp>
          <p:nvGrpSpPr>
            <p:cNvPr id="600" name="Group"/>
            <p:cNvGrpSpPr/>
            <p:nvPr/>
          </p:nvGrpSpPr>
          <p:grpSpPr>
            <a:xfrm>
              <a:off x="1862368" y="-1"/>
              <a:ext cx="5622881" cy="3710877"/>
              <a:chOff x="0" y="0"/>
              <a:chExt cx="5622879" cy="3710875"/>
            </a:xfrm>
          </p:grpSpPr>
          <p:sp>
            <p:nvSpPr>
              <p:cNvPr id="606" name="Connection Line"/>
              <p:cNvSpPr/>
              <p:nvPr/>
            </p:nvSpPr>
            <p:spPr>
              <a:xfrm>
                <a:off x="0" y="-1"/>
                <a:ext cx="5498988" cy="252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2" fill="norm" stroke="1" extrusionOk="0">
                    <a:moveTo>
                      <a:pt x="0" y="14528"/>
                    </a:moveTo>
                    <a:cubicBezTo>
                      <a:pt x="7665" y="-5388"/>
                      <a:pt x="14865" y="-4827"/>
                      <a:pt x="21600" y="16212"/>
                    </a:cubicBezTo>
                  </a:path>
                </a:pathLst>
              </a:cu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598" name="Clock"/>
              <p:cNvSpPr/>
              <p:nvPr/>
            </p:nvSpPr>
            <p:spPr>
              <a:xfrm>
                <a:off x="2270115" y="504006"/>
                <a:ext cx="912418" cy="91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0"/>
                    </a:cubicBezTo>
                    <a:cubicBezTo>
                      <a:pt x="21600" y="4833"/>
                      <a:pt x="16762" y="0"/>
                      <a:pt x="10800" y="0"/>
                    </a:cubicBezTo>
                    <a:close/>
                    <a:moveTo>
                      <a:pt x="10714" y="1340"/>
                    </a:moveTo>
                    <a:lnTo>
                      <a:pt x="10886" y="1340"/>
                    </a:lnTo>
                    <a:cubicBezTo>
                      <a:pt x="10994" y="1340"/>
                      <a:pt x="11080" y="1426"/>
                      <a:pt x="11080" y="1534"/>
                    </a:cubicBezTo>
                    <a:lnTo>
                      <a:pt x="11080" y="3100"/>
                    </a:lnTo>
                    <a:cubicBezTo>
                      <a:pt x="11080" y="3208"/>
                      <a:pt x="10994" y="3294"/>
                      <a:pt x="10886" y="3294"/>
                    </a:cubicBezTo>
                    <a:lnTo>
                      <a:pt x="10714" y="3294"/>
                    </a:lnTo>
                    <a:cubicBezTo>
                      <a:pt x="10606" y="3294"/>
                      <a:pt x="10520" y="3208"/>
                      <a:pt x="10520" y="3100"/>
                    </a:cubicBezTo>
                    <a:lnTo>
                      <a:pt x="10520" y="1534"/>
                    </a:lnTo>
                    <a:cubicBezTo>
                      <a:pt x="10520" y="1426"/>
                      <a:pt x="10606" y="1340"/>
                      <a:pt x="10714" y="1340"/>
                    </a:cubicBezTo>
                    <a:close/>
                    <a:moveTo>
                      <a:pt x="6218" y="2541"/>
                    </a:moveTo>
                    <a:cubicBezTo>
                      <a:pt x="6293" y="2532"/>
                      <a:pt x="6369" y="2567"/>
                      <a:pt x="6409" y="2636"/>
                    </a:cubicBezTo>
                    <a:lnTo>
                      <a:pt x="7192" y="3991"/>
                    </a:lnTo>
                    <a:cubicBezTo>
                      <a:pt x="7246" y="4083"/>
                      <a:pt x="7215" y="4202"/>
                      <a:pt x="7123" y="4256"/>
                    </a:cubicBezTo>
                    <a:lnTo>
                      <a:pt x="6971" y="4342"/>
                    </a:lnTo>
                    <a:cubicBezTo>
                      <a:pt x="6879" y="4396"/>
                      <a:pt x="6760" y="4363"/>
                      <a:pt x="6706" y="4271"/>
                    </a:cubicBezTo>
                    <a:lnTo>
                      <a:pt x="5923" y="2916"/>
                    </a:lnTo>
                    <a:cubicBezTo>
                      <a:pt x="5869" y="2824"/>
                      <a:pt x="5902" y="2700"/>
                      <a:pt x="5994" y="2651"/>
                    </a:cubicBezTo>
                    <a:lnTo>
                      <a:pt x="6146" y="2565"/>
                    </a:lnTo>
                    <a:cubicBezTo>
                      <a:pt x="6169" y="2552"/>
                      <a:pt x="6194" y="2544"/>
                      <a:pt x="6218" y="2541"/>
                    </a:cubicBezTo>
                    <a:close/>
                    <a:moveTo>
                      <a:pt x="15382" y="2541"/>
                    </a:moveTo>
                    <a:cubicBezTo>
                      <a:pt x="15406" y="2544"/>
                      <a:pt x="15431" y="2552"/>
                      <a:pt x="15454" y="2565"/>
                    </a:cubicBezTo>
                    <a:lnTo>
                      <a:pt x="15606" y="2651"/>
                    </a:lnTo>
                    <a:cubicBezTo>
                      <a:pt x="15698" y="2705"/>
                      <a:pt x="15731" y="2824"/>
                      <a:pt x="15677" y="2916"/>
                    </a:cubicBezTo>
                    <a:lnTo>
                      <a:pt x="14894" y="4271"/>
                    </a:lnTo>
                    <a:cubicBezTo>
                      <a:pt x="14840" y="4363"/>
                      <a:pt x="14721" y="4396"/>
                      <a:pt x="14629" y="4342"/>
                    </a:cubicBezTo>
                    <a:lnTo>
                      <a:pt x="14477" y="4256"/>
                    </a:lnTo>
                    <a:cubicBezTo>
                      <a:pt x="14385" y="4202"/>
                      <a:pt x="14354" y="4083"/>
                      <a:pt x="14408" y="3991"/>
                    </a:cubicBezTo>
                    <a:lnTo>
                      <a:pt x="15191" y="2636"/>
                    </a:lnTo>
                    <a:cubicBezTo>
                      <a:pt x="15231" y="2567"/>
                      <a:pt x="15307" y="2532"/>
                      <a:pt x="15382" y="2541"/>
                    </a:cubicBezTo>
                    <a:close/>
                    <a:moveTo>
                      <a:pt x="16951" y="4904"/>
                    </a:moveTo>
                    <a:lnTo>
                      <a:pt x="17280" y="5282"/>
                    </a:lnTo>
                    <a:lnTo>
                      <a:pt x="11762" y="10660"/>
                    </a:lnTo>
                    <a:lnTo>
                      <a:pt x="12221" y="10903"/>
                    </a:lnTo>
                    <a:lnTo>
                      <a:pt x="11600" y="11978"/>
                    </a:lnTo>
                    <a:lnTo>
                      <a:pt x="10876" y="11524"/>
                    </a:lnTo>
                    <a:lnTo>
                      <a:pt x="10265" y="12118"/>
                    </a:lnTo>
                    <a:lnTo>
                      <a:pt x="9433" y="11205"/>
                    </a:lnTo>
                    <a:lnTo>
                      <a:pt x="9833" y="10871"/>
                    </a:lnTo>
                    <a:lnTo>
                      <a:pt x="6161" y="8576"/>
                    </a:lnTo>
                    <a:lnTo>
                      <a:pt x="6556" y="7896"/>
                    </a:lnTo>
                    <a:lnTo>
                      <a:pt x="10736" y="10115"/>
                    </a:lnTo>
                    <a:lnTo>
                      <a:pt x="16951" y="4904"/>
                    </a:lnTo>
                    <a:close/>
                    <a:moveTo>
                      <a:pt x="2838" y="5900"/>
                    </a:moveTo>
                    <a:cubicBezTo>
                      <a:pt x="2863" y="5903"/>
                      <a:pt x="2888" y="5911"/>
                      <a:pt x="2911" y="5925"/>
                    </a:cubicBezTo>
                    <a:lnTo>
                      <a:pt x="4266" y="6708"/>
                    </a:lnTo>
                    <a:cubicBezTo>
                      <a:pt x="4358" y="6762"/>
                      <a:pt x="4391" y="6879"/>
                      <a:pt x="4337" y="6971"/>
                    </a:cubicBezTo>
                    <a:lnTo>
                      <a:pt x="4249" y="7123"/>
                    </a:lnTo>
                    <a:cubicBezTo>
                      <a:pt x="4195" y="7215"/>
                      <a:pt x="4078" y="7248"/>
                      <a:pt x="3986" y="7194"/>
                    </a:cubicBezTo>
                    <a:lnTo>
                      <a:pt x="2629" y="6411"/>
                    </a:lnTo>
                    <a:cubicBezTo>
                      <a:pt x="2537" y="6357"/>
                      <a:pt x="2506" y="6238"/>
                      <a:pt x="2560" y="6146"/>
                    </a:cubicBezTo>
                    <a:lnTo>
                      <a:pt x="2646" y="5994"/>
                    </a:lnTo>
                    <a:cubicBezTo>
                      <a:pt x="2687" y="5925"/>
                      <a:pt x="2764" y="5890"/>
                      <a:pt x="2838" y="5900"/>
                    </a:cubicBezTo>
                    <a:close/>
                    <a:moveTo>
                      <a:pt x="18757" y="5900"/>
                    </a:moveTo>
                    <a:cubicBezTo>
                      <a:pt x="18831" y="5890"/>
                      <a:pt x="18908" y="5925"/>
                      <a:pt x="18949" y="5994"/>
                    </a:cubicBezTo>
                    <a:lnTo>
                      <a:pt x="19035" y="6146"/>
                    </a:lnTo>
                    <a:cubicBezTo>
                      <a:pt x="19089" y="6238"/>
                      <a:pt x="19056" y="6357"/>
                      <a:pt x="18964" y="6411"/>
                    </a:cubicBezTo>
                    <a:lnTo>
                      <a:pt x="17609" y="7194"/>
                    </a:lnTo>
                    <a:cubicBezTo>
                      <a:pt x="17517" y="7248"/>
                      <a:pt x="17398" y="7215"/>
                      <a:pt x="17344" y="7123"/>
                    </a:cubicBezTo>
                    <a:lnTo>
                      <a:pt x="17258" y="6971"/>
                    </a:lnTo>
                    <a:cubicBezTo>
                      <a:pt x="17204" y="6879"/>
                      <a:pt x="17237" y="6762"/>
                      <a:pt x="17329" y="6708"/>
                    </a:cubicBezTo>
                    <a:lnTo>
                      <a:pt x="18684" y="5925"/>
                    </a:lnTo>
                    <a:cubicBezTo>
                      <a:pt x="18707" y="5911"/>
                      <a:pt x="18732" y="5903"/>
                      <a:pt x="18757" y="5900"/>
                    </a:cubicBezTo>
                    <a:close/>
                    <a:moveTo>
                      <a:pt x="10800" y="10439"/>
                    </a:moveTo>
                    <a:cubicBezTo>
                      <a:pt x="10707" y="10439"/>
                      <a:pt x="10614" y="10475"/>
                      <a:pt x="10544" y="10545"/>
                    </a:cubicBezTo>
                    <a:cubicBezTo>
                      <a:pt x="10402" y="10686"/>
                      <a:pt x="10402" y="10915"/>
                      <a:pt x="10544" y="11056"/>
                    </a:cubicBezTo>
                    <a:cubicBezTo>
                      <a:pt x="10685" y="11198"/>
                      <a:pt x="10915" y="11198"/>
                      <a:pt x="11056" y="11056"/>
                    </a:cubicBezTo>
                    <a:cubicBezTo>
                      <a:pt x="11198" y="10915"/>
                      <a:pt x="11198" y="10686"/>
                      <a:pt x="11056" y="10545"/>
                    </a:cubicBezTo>
                    <a:cubicBezTo>
                      <a:pt x="10986" y="10475"/>
                      <a:pt x="10893" y="10439"/>
                      <a:pt x="10800" y="10439"/>
                    </a:cubicBezTo>
                    <a:close/>
                    <a:moveTo>
                      <a:pt x="1529" y="10520"/>
                    </a:moveTo>
                    <a:lnTo>
                      <a:pt x="3095" y="10520"/>
                    </a:lnTo>
                    <a:cubicBezTo>
                      <a:pt x="3203" y="10520"/>
                      <a:pt x="3289" y="10606"/>
                      <a:pt x="3289" y="10714"/>
                    </a:cubicBezTo>
                    <a:lnTo>
                      <a:pt x="3289" y="10886"/>
                    </a:lnTo>
                    <a:cubicBezTo>
                      <a:pt x="3289" y="10994"/>
                      <a:pt x="3203" y="11082"/>
                      <a:pt x="3095" y="11082"/>
                    </a:cubicBezTo>
                    <a:lnTo>
                      <a:pt x="1529" y="11082"/>
                    </a:lnTo>
                    <a:cubicBezTo>
                      <a:pt x="1426" y="11082"/>
                      <a:pt x="1333" y="10994"/>
                      <a:pt x="1333" y="10886"/>
                    </a:cubicBezTo>
                    <a:lnTo>
                      <a:pt x="1333" y="10714"/>
                    </a:lnTo>
                    <a:cubicBezTo>
                      <a:pt x="1333" y="10606"/>
                      <a:pt x="1421" y="10520"/>
                      <a:pt x="1529" y="10520"/>
                    </a:cubicBezTo>
                    <a:close/>
                    <a:moveTo>
                      <a:pt x="18500" y="10520"/>
                    </a:moveTo>
                    <a:lnTo>
                      <a:pt x="20066" y="10520"/>
                    </a:lnTo>
                    <a:cubicBezTo>
                      <a:pt x="20174" y="10520"/>
                      <a:pt x="20260" y="10606"/>
                      <a:pt x="20260" y="10714"/>
                    </a:cubicBezTo>
                    <a:lnTo>
                      <a:pt x="20260" y="10886"/>
                    </a:lnTo>
                    <a:cubicBezTo>
                      <a:pt x="20260" y="10994"/>
                      <a:pt x="20174" y="11082"/>
                      <a:pt x="20066" y="11082"/>
                    </a:cubicBezTo>
                    <a:lnTo>
                      <a:pt x="18500" y="11082"/>
                    </a:lnTo>
                    <a:cubicBezTo>
                      <a:pt x="18392" y="11082"/>
                      <a:pt x="18306" y="10994"/>
                      <a:pt x="18306" y="10886"/>
                    </a:cubicBezTo>
                    <a:lnTo>
                      <a:pt x="18306" y="10714"/>
                    </a:lnTo>
                    <a:cubicBezTo>
                      <a:pt x="18306" y="10606"/>
                      <a:pt x="18392" y="10520"/>
                      <a:pt x="18500" y="10520"/>
                    </a:cubicBezTo>
                    <a:close/>
                    <a:moveTo>
                      <a:pt x="4058" y="14383"/>
                    </a:moveTo>
                    <a:cubicBezTo>
                      <a:pt x="4133" y="14373"/>
                      <a:pt x="4209" y="14408"/>
                      <a:pt x="4249" y="14477"/>
                    </a:cubicBezTo>
                    <a:lnTo>
                      <a:pt x="4337" y="14629"/>
                    </a:lnTo>
                    <a:cubicBezTo>
                      <a:pt x="4391" y="14721"/>
                      <a:pt x="4358" y="14840"/>
                      <a:pt x="4266" y="14894"/>
                    </a:cubicBezTo>
                    <a:lnTo>
                      <a:pt x="2911" y="15677"/>
                    </a:lnTo>
                    <a:cubicBezTo>
                      <a:pt x="2819" y="15731"/>
                      <a:pt x="2700" y="15698"/>
                      <a:pt x="2646" y="15606"/>
                    </a:cubicBezTo>
                    <a:lnTo>
                      <a:pt x="2560" y="15456"/>
                    </a:lnTo>
                    <a:cubicBezTo>
                      <a:pt x="2506" y="15364"/>
                      <a:pt x="2537" y="15245"/>
                      <a:pt x="2629" y="15191"/>
                    </a:cubicBezTo>
                    <a:lnTo>
                      <a:pt x="3986" y="14408"/>
                    </a:lnTo>
                    <a:cubicBezTo>
                      <a:pt x="4009" y="14394"/>
                      <a:pt x="4034" y="14386"/>
                      <a:pt x="4058" y="14383"/>
                    </a:cubicBezTo>
                    <a:close/>
                    <a:moveTo>
                      <a:pt x="17536" y="14383"/>
                    </a:moveTo>
                    <a:cubicBezTo>
                      <a:pt x="17561" y="14386"/>
                      <a:pt x="17586" y="14394"/>
                      <a:pt x="17609" y="14408"/>
                    </a:cubicBezTo>
                    <a:lnTo>
                      <a:pt x="18964" y="15191"/>
                    </a:lnTo>
                    <a:cubicBezTo>
                      <a:pt x="19056" y="15245"/>
                      <a:pt x="19089" y="15364"/>
                      <a:pt x="19035" y="15456"/>
                    </a:cubicBezTo>
                    <a:lnTo>
                      <a:pt x="18949" y="15606"/>
                    </a:lnTo>
                    <a:cubicBezTo>
                      <a:pt x="18895" y="15698"/>
                      <a:pt x="18776" y="15731"/>
                      <a:pt x="18684" y="15677"/>
                    </a:cubicBezTo>
                    <a:lnTo>
                      <a:pt x="17329" y="14894"/>
                    </a:lnTo>
                    <a:cubicBezTo>
                      <a:pt x="17237" y="14840"/>
                      <a:pt x="17204" y="14721"/>
                      <a:pt x="17258" y="14629"/>
                    </a:cubicBezTo>
                    <a:lnTo>
                      <a:pt x="17344" y="14477"/>
                    </a:lnTo>
                    <a:cubicBezTo>
                      <a:pt x="17385" y="14408"/>
                      <a:pt x="17462" y="14373"/>
                      <a:pt x="17536" y="14383"/>
                    </a:cubicBezTo>
                    <a:close/>
                    <a:moveTo>
                      <a:pt x="6893" y="17239"/>
                    </a:moveTo>
                    <a:cubicBezTo>
                      <a:pt x="6918" y="17243"/>
                      <a:pt x="6943" y="17251"/>
                      <a:pt x="6966" y="17265"/>
                    </a:cubicBezTo>
                    <a:lnTo>
                      <a:pt x="7118" y="17351"/>
                    </a:lnTo>
                    <a:cubicBezTo>
                      <a:pt x="7210" y="17399"/>
                      <a:pt x="7241" y="17519"/>
                      <a:pt x="7187" y="17616"/>
                    </a:cubicBezTo>
                    <a:lnTo>
                      <a:pt x="6404" y="18971"/>
                    </a:lnTo>
                    <a:cubicBezTo>
                      <a:pt x="6350" y="19063"/>
                      <a:pt x="6231" y="19094"/>
                      <a:pt x="6139" y="19040"/>
                    </a:cubicBezTo>
                    <a:lnTo>
                      <a:pt x="5989" y="18954"/>
                    </a:lnTo>
                    <a:cubicBezTo>
                      <a:pt x="5897" y="18900"/>
                      <a:pt x="5864" y="18781"/>
                      <a:pt x="5918" y="18689"/>
                    </a:cubicBezTo>
                    <a:lnTo>
                      <a:pt x="6701" y="17334"/>
                    </a:lnTo>
                    <a:cubicBezTo>
                      <a:pt x="6742" y="17265"/>
                      <a:pt x="6819" y="17230"/>
                      <a:pt x="6893" y="17239"/>
                    </a:cubicBezTo>
                    <a:close/>
                    <a:moveTo>
                      <a:pt x="14696" y="17239"/>
                    </a:moveTo>
                    <a:cubicBezTo>
                      <a:pt x="14771" y="17230"/>
                      <a:pt x="14847" y="17265"/>
                      <a:pt x="14887" y="17334"/>
                    </a:cubicBezTo>
                    <a:lnTo>
                      <a:pt x="15670" y="18689"/>
                    </a:lnTo>
                    <a:cubicBezTo>
                      <a:pt x="15730" y="18781"/>
                      <a:pt x="15698" y="18900"/>
                      <a:pt x="15601" y="18954"/>
                    </a:cubicBezTo>
                    <a:lnTo>
                      <a:pt x="15449" y="19040"/>
                    </a:lnTo>
                    <a:cubicBezTo>
                      <a:pt x="15357" y="19094"/>
                      <a:pt x="15238" y="19063"/>
                      <a:pt x="15184" y="18971"/>
                    </a:cubicBezTo>
                    <a:lnTo>
                      <a:pt x="14401" y="17616"/>
                    </a:lnTo>
                    <a:cubicBezTo>
                      <a:pt x="14347" y="17524"/>
                      <a:pt x="14380" y="17405"/>
                      <a:pt x="14472" y="17351"/>
                    </a:cubicBezTo>
                    <a:lnTo>
                      <a:pt x="14624" y="17265"/>
                    </a:lnTo>
                    <a:cubicBezTo>
                      <a:pt x="14647" y="17251"/>
                      <a:pt x="14672" y="17243"/>
                      <a:pt x="14696" y="17239"/>
                    </a:cubicBezTo>
                    <a:close/>
                    <a:moveTo>
                      <a:pt x="10714" y="18306"/>
                    </a:moveTo>
                    <a:lnTo>
                      <a:pt x="10886" y="18306"/>
                    </a:lnTo>
                    <a:cubicBezTo>
                      <a:pt x="10994" y="18306"/>
                      <a:pt x="11080" y="18392"/>
                      <a:pt x="11080" y="18500"/>
                    </a:cubicBezTo>
                    <a:lnTo>
                      <a:pt x="11080" y="20066"/>
                    </a:lnTo>
                    <a:cubicBezTo>
                      <a:pt x="11080" y="20174"/>
                      <a:pt x="10994" y="20262"/>
                      <a:pt x="10886" y="20262"/>
                    </a:cubicBezTo>
                    <a:lnTo>
                      <a:pt x="10714" y="20262"/>
                    </a:lnTo>
                    <a:cubicBezTo>
                      <a:pt x="10606" y="20262"/>
                      <a:pt x="10520" y="20174"/>
                      <a:pt x="10520" y="20066"/>
                    </a:cubicBezTo>
                    <a:lnTo>
                      <a:pt x="10520" y="18500"/>
                    </a:lnTo>
                    <a:cubicBezTo>
                      <a:pt x="10520" y="18392"/>
                      <a:pt x="10606" y="18306"/>
                      <a:pt x="10714" y="183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99" name="Text Document"/>
              <p:cNvSpPr/>
              <p:nvPr/>
            </p:nvSpPr>
            <p:spPr>
              <a:xfrm>
                <a:off x="4840663" y="2697916"/>
                <a:ext cx="782217" cy="101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601" name="Male"/>
            <p:cNvSpPr/>
            <p:nvPr/>
          </p:nvSpPr>
          <p:spPr>
            <a:xfrm>
              <a:off x="8338929" y="1648355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02" name="read…"/>
            <p:cNvSpPr txBox="1"/>
            <p:nvPr/>
          </p:nvSpPr>
          <p:spPr>
            <a:xfrm>
              <a:off x="5630680" y="3883081"/>
              <a:ext cx="2926921" cy="1201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</p:grpSp>
      <p:sp>
        <p:nvSpPr>
          <p:cNvPr id="604" name="Every method needs a…"/>
          <p:cNvSpPr txBox="1"/>
          <p:nvPr/>
        </p:nvSpPr>
        <p:spPr>
          <a:xfrm>
            <a:off x="1347345" y="2286528"/>
            <a:ext cx="7781850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Every method needs a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focused purpose statement:</a:t>
            </a:r>
          </a:p>
        </p:txBody>
      </p:sp>
      <p:sp>
        <p:nvSpPr>
          <p:cNvPr id="605" name="what it computes relative to the class…"/>
          <p:cNvSpPr txBox="1"/>
          <p:nvPr>
            <p:ph type="body" sz="quarter" idx="1"/>
          </p:nvPr>
        </p:nvSpPr>
        <p:spPr>
          <a:xfrm>
            <a:off x="1791691" y="4323609"/>
            <a:ext cx="9492271" cy="6658080"/>
          </a:xfrm>
          <a:prstGeom prst="rect">
            <a:avLst/>
          </a:prstGeom>
        </p:spPr>
        <p:txBody>
          <a:bodyPr/>
          <a:lstStyle/>
          <a:p>
            <a:pPr/>
            <a:r>
              <a:rPr i="1"/>
              <a:t>what</a:t>
            </a:r>
            <a:r>
              <a:t> it computes relative to the class</a:t>
            </a:r>
          </a:p>
          <a:p>
            <a:pPr lvl="1"/>
            <a:r>
              <a:t>`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this</a:t>
            </a:r>
            <a:r>
              <a:t>`</a:t>
            </a:r>
          </a:p>
          <a:p>
            <a:pPr lvl="1" marL="609600"/>
            <a:r>
              <a:t>clarifies whether </a:t>
            </a:r>
          </a:p>
          <a:p>
            <a:pPr lvl="1"/>
            <a:r>
              <a:t>it is atomic. </a:t>
            </a:r>
          </a:p>
          <a:p>
            <a:pPr lvl="1"/>
            <a:r>
              <a:t>it is composite.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  <p:grpSp>
        <p:nvGrpSpPr>
          <p:cNvPr id="614" name="Group"/>
          <p:cNvGrpSpPr/>
          <p:nvPr/>
        </p:nvGrpSpPr>
        <p:grpSpPr>
          <a:xfrm>
            <a:off x="13444559" y="4886855"/>
            <a:ext cx="9377889" cy="6577214"/>
            <a:chOff x="0" y="0"/>
            <a:chExt cx="9377887" cy="6577213"/>
          </a:xfrm>
        </p:grpSpPr>
        <p:sp>
          <p:nvSpPr>
            <p:cNvPr id="609" name="Text Document"/>
            <p:cNvSpPr/>
            <p:nvPr/>
          </p:nvSpPr>
          <p:spPr>
            <a:xfrm>
              <a:off x="585022" y="3290293"/>
              <a:ext cx="999214" cy="129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7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10" name="class Car {…"/>
            <p:cNvSpPr txBox="1"/>
            <p:nvPr/>
          </p:nvSpPr>
          <p:spPr>
            <a:xfrm>
              <a:off x="0" y="4804239"/>
              <a:ext cx="3225970" cy="1772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sz="3600">
                  <a:solidFill>
                    <a:srgbClr val="FF40FF"/>
                  </a:solidFill>
                  <a:latin typeface="Andale Mono"/>
                  <a:ea typeface="Andale Mono"/>
                  <a:cs typeface="Andale Mono"/>
                  <a:sym typeface="Andale Mono"/>
                </a:defRPr>
              </a:pPr>
              <a:r>
                <a:t>class Car { </a:t>
              </a:r>
            </a:p>
            <a:p>
              <a:pPr algn="l">
                <a:defRPr sz="3600">
                  <a:solidFill>
                    <a:srgbClr val="FF40FF"/>
                  </a:solidFill>
                  <a:latin typeface="Andale Mono"/>
                  <a:ea typeface="Andale Mono"/>
                  <a:cs typeface="Andale Mono"/>
                  <a:sym typeface="Andale Mono"/>
                </a:defRPr>
              </a:pPr>
              <a:r>
                <a:t> …</a:t>
              </a:r>
            </a:p>
            <a:p>
              <a:pPr algn="l">
                <a:defRPr sz="3600">
                  <a:solidFill>
                    <a:srgbClr val="FF40FF"/>
                  </a:solidFill>
                  <a:latin typeface="Andale Mono"/>
                  <a:ea typeface="Andale Mono"/>
                  <a:cs typeface="Andale Mono"/>
                  <a:sym typeface="Andale Mono"/>
                </a:defRPr>
              </a:pPr>
              <a:r>
                <a:t>}</a:t>
              </a:r>
            </a:p>
          </p:txBody>
        </p:sp>
        <p:sp>
          <p:nvSpPr>
            <p:cNvPr id="617" name="Connection Line"/>
            <p:cNvSpPr/>
            <p:nvPr/>
          </p:nvSpPr>
          <p:spPr>
            <a:xfrm>
              <a:off x="0" y="-1"/>
              <a:ext cx="7024478" cy="322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612" name="the thing in itself…"/>
            <p:cNvSpPr txBox="1"/>
            <p:nvPr/>
          </p:nvSpPr>
          <p:spPr>
            <a:xfrm>
              <a:off x="5035230" y="4923206"/>
              <a:ext cx="4342658" cy="153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the thing in itself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(“das Ding ansich”)</a:t>
              </a:r>
            </a:p>
          </p:txBody>
        </p:sp>
        <p:sp>
          <p:nvSpPr>
            <p:cNvPr id="613" name="Truck"/>
            <p:cNvSpPr/>
            <p:nvPr/>
          </p:nvSpPr>
          <p:spPr>
            <a:xfrm>
              <a:off x="6442514" y="3436315"/>
              <a:ext cx="2508243" cy="100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4" y="0"/>
                  </a:moveTo>
                  <a:cubicBezTo>
                    <a:pt x="10699" y="0"/>
                    <a:pt x="10436" y="659"/>
                    <a:pt x="10436" y="1472"/>
                  </a:cubicBezTo>
                  <a:lnTo>
                    <a:pt x="10436" y="17214"/>
                  </a:lnTo>
                  <a:lnTo>
                    <a:pt x="15665" y="17214"/>
                  </a:lnTo>
                  <a:cubicBezTo>
                    <a:pt x="15665" y="14268"/>
                    <a:pt x="16620" y="11881"/>
                    <a:pt x="17797" y="11881"/>
                  </a:cubicBezTo>
                  <a:cubicBezTo>
                    <a:pt x="18974" y="11881"/>
                    <a:pt x="19927" y="14268"/>
                    <a:pt x="19927" y="17214"/>
                  </a:cubicBezTo>
                  <a:lnTo>
                    <a:pt x="20433" y="17214"/>
                  </a:lnTo>
                  <a:lnTo>
                    <a:pt x="21237" y="17214"/>
                  </a:lnTo>
                  <a:cubicBezTo>
                    <a:pt x="21437" y="17214"/>
                    <a:pt x="21600" y="16810"/>
                    <a:pt x="21600" y="16309"/>
                  </a:cubicBezTo>
                  <a:lnTo>
                    <a:pt x="21600" y="12904"/>
                  </a:lnTo>
                  <a:cubicBezTo>
                    <a:pt x="21600" y="12403"/>
                    <a:pt x="21437" y="11995"/>
                    <a:pt x="21237" y="11995"/>
                  </a:cubicBezTo>
                  <a:lnTo>
                    <a:pt x="21122" y="11995"/>
                  </a:lnTo>
                  <a:lnTo>
                    <a:pt x="21122" y="9377"/>
                  </a:lnTo>
                  <a:cubicBezTo>
                    <a:pt x="21122" y="8585"/>
                    <a:pt x="20885" y="7919"/>
                    <a:pt x="20571" y="7825"/>
                  </a:cubicBezTo>
                  <a:lnTo>
                    <a:pt x="17302" y="6839"/>
                  </a:lnTo>
                  <a:cubicBezTo>
                    <a:pt x="17156" y="6795"/>
                    <a:pt x="17017" y="6664"/>
                    <a:pt x="16896" y="6454"/>
                  </a:cubicBezTo>
                  <a:lnTo>
                    <a:pt x="13962" y="427"/>
                  </a:lnTo>
                  <a:cubicBezTo>
                    <a:pt x="13802" y="149"/>
                    <a:pt x="13613" y="0"/>
                    <a:pt x="13418" y="0"/>
                  </a:cubicBezTo>
                  <a:lnTo>
                    <a:pt x="11024" y="0"/>
                  </a:lnTo>
                  <a:close/>
                  <a:moveTo>
                    <a:pt x="11468" y="1726"/>
                  </a:moveTo>
                  <a:lnTo>
                    <a:pt x="13220" y="1726"/>
                  </a:lnTo>
                  <a:cubicBezTo>
                    <a:pt x="13363" y="1726"/>
                    <a:pt x="13502" y="1826"/>
                    <a:pt x="13622" y="2017"/>
                  </a:cubicBezTo>
                  <a:cubicBezTo>
                    <a:pt x="14066" y="2727"/>
                    <a:pt x="14628" y="4349"/>
                    <a:pt x="15248" y="5722"/>
                  </a:cubicBezTo>
                  <a:cubicBezTo>
                    <a:pt x="15404" y="6069"/>
                    <a:pt x="15308" y="6712"/>
                    <a:pt x="15099" y="6712"/>
                  </a:cubicBezTo>
                  <a:lnTo>
                    <a:pt x="11205" y="6712"/>
                  </a:lnTo>
                  <a:lnTo>
                    <a:pt x="11205" y="2390"/>
                  </a:lnTo>
                  <a:cubicBezTo>
                    <a:pt x="11205" y="2025"/>
                    <a:pt x="11322" y="1726"/>
                    <a:pt x="11468" y="1726"/>
                  </a:cubicBezTo>
                  <a:close/>
                  <a:moveTo>
                    <a:pt x="718" y="6776"/>
                  </a:moveTo>
                  <a:cubicBezTo>
                    <a:pt x="573" y="6776"/>
                    <a:pt x="456" y="7068"/>
                    <a:pt x="456" y="7431"/>
                  </a:cubicBezTo>
                  <a:lnTo>
                    <a:pt x="456" y="11995"/>
                  </a:lnTo>
                  <a:lnTo>
                    <a:pt x="363" y="11995"/>
                  </a:lnTo>
                  <a:cubicBezTo>
                    <a:pt x="163" y="11995"/>
                    <a:pt x="0" y="12403"/>
                    <a:pt x="0" y="12904"/>
                  </a:cubicBezTo>
                  <a:lnTo>
                    <a:pt x="0" y="16309"/>
                  </a:lnTo>
                  <a:cubicBezTo>
                    <a:pt x="0" y="16810"/>
                    <a:pt x="163" y="17218"/>
                    <a:pt x="363" y="17218"/>
                  </a:cubicBezTo>
                  <a:lnTo>
                    <a:pt x="718" y="17218"/>
                  </a:lnTo>
                  <a:lnTo>
                    <a:pt x="1167" y="17218"/>
                  </a:lnTo>
                  <a:lnTo>
                    <a:pt x="2484" y="17218"/>
                  </a:lnTo>
                  <a:cubicBezTo>
                    <a:pt x="2484" y="14272"/>
                    <a:pt x="3437" y="11881"/>
                    <a:pt x="4614" y="11881"/>
                  </a:cubicBezTo>
                  <a:cubicBezTo>
                    <a:pt x="5791" y="11881"/>
                    <a:pt x="6744" y="14272"/>
                    <a:pt x="6744" y="17218"/>
                  </a:cubicBezTo>
                  <a:lnTo>
                    <a:pt x="9965" y="17218"/>
                  </a:lnTo>
                  <a:lnTo>
                    <a:pt x="9965" y="6776"/>
                  </a:lnTo>
                  <a:lnTo>
                    <a:pt x="718" y="6776"/>
                  </a:lnTo>
                  <a:close/>
                  <a:moveTo>
                    <a:pt x="4614" y="12832"/>
                  </a:moveTo>
                  <a:cubicBezTo>
                    <a:pt x="3647" y="12832"/>
                    <a:pt x="2862" y="14792"/>
                    <a:pt x="2862" y="17214"/>
                  </a:cubicBezTo>
                  <a:cubicBezTo>
                    <a:pt x="2862" y="19636"/>
                    <a:pt x="3647" y="21600"/>
                    <a:pt x="4614" y="21600"/>
                  </a:cubicBezTo>
                  <a:cubicBezTo>
                    <a:pt x="5581" y="21600"/>
                    <a:pt x="6366" y="19636"/>
                    <a:pt x="6366" y="17214"/>
                  </a:cubicBezTo>
                  <a:cubicBezTo>
                    <a:pt x="6366" y="14792"/>
                    <a:pt x="5581" y="12832"/>
                    <a:pt x="4614" y="12832"/>
                  </a:cubicBezTo>
                  <a:close/>
                  <a:moveTo>
                    <a:pt x="17797" y="12832"/>
                  </a:moveTo>
                  <a:cubicBezTo>
                    <a:pt x="16830" y="12832"/>
                    <a:pt x="16045" y="14792"/>
                    <a:pt x="16045" y="17214"/>
                  </a:cubicBezTo>
                  <a:cubicBezTo>
                    <a:pt x="16045" y="19636"/>
                    <a:pt x="16830" y="21600"/>
                    <a:pt x="17797" y="21600"/>
                  </a:cubicBezTo>
                  <a:cubicBezTo>
                    <a:pt x="18764" y="21600"/>
                    <a:pt x="19547" y="19636"/>
                    <a:pt x="19547" y="17214"/>
                  </a:cubicBezTo>
                  <a:cubicBezTo>
                    <a:pt x="19547" y="14792"/>
                    <a:pt x="18764" y="12832"/>
                    <a:pt x="17797" y="12832"/>
                  </a:cubicBezTo>
                  <a:close/>
                  <a:moveTo>
                    <a:pt x="4614" y="15154"/>
                  </a:moveTo>
                  <a:cubicBezTo>
                    <a:pt x="5068" y="15154"/>
                    <a:pt x="5437" y="16076"/>
                    <a:pt x="5437" y="17214"/>
                  </a:cubicBezTo>
                  <a:cubicBezTo>
                    <a:pt x="5437" y="18352"/>
                    <a:pt x="5068" y="19278"/>
                    <a:pt x="4614" y="19278"/>
                  </a:cubicBezTo>
                  <a:cubicBezTo>
                    <a:pt x="4160" y="19278"/>
                    <a:pt x="3791" y="18352"/>
                    <a:pt x="3791" y="17214"/>
                  </a:cubicBezTo>
                  <a:cubicBezTo>
                    <a:pt x="3791" y="16076"/>
                    <a:pt x="4160" y="15154"/>
                    <a:pt x="4614" y="15154"/>
                  </a:cubicBezTo>
                  <a:close/>
                  <a:moveTo>
                    <a:pt x="17797" y="15154"/>
                  </a:moveTo>
                  <a:cubicBezTo>
                    <a:pt x="18251" y="15154"/>
                    <a:pt x="18620" y="16076"/>
                    <a:pt x="18620" y="17214"/>
                  </a:cubicBezTo>
                  <a:cubicBezTo>
                    <a:pt x="18620" y="18352"/>
                    <a:pt x="18251" y="19278"/>
                    <a:pt x="17797" y="19278"/>
                  </a:cubicBezTo>
                  <a:cubicBezTo>
                    <a:pt x="17343" y="19278"/>
                    <a:pt x="16974" y="18352"/>
                    <a:pt x="16974" y="17214"/>
                  </a:cubicBezTo>
                  <a:cubicBezTo>
                    <a:pt x="16974" y="16076"/>
                    <a:pt x="17343" y="15154"/>
                    <a:pt x="17797" y="1515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615" name="Every class (collection) needs a…"/>
          <p:cNvSpPr txBox="1"/>
          <p:nvPr/>
        </p:nvSpPr>
        <p:spPr>
          <a:xfrm>
            <a:off x="1347345" y="2286528"/>
            <a:ext cx="8795615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Every class (collection) needs a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focused purpose statement:</a:t>
            </a:r>
          </a:p>
        </p:txBody>
      </p:sp>
      <p:sp>
        <p:nvSpPr>
          <p:cNvPr id="616" name="data represents information…"/>
          <p:cNvSpPr txBox="1"/>
          <p:nvPr/>
        </p:nvSpPr>
        <p:spPr>
          <a:xfrm>
            <a:off x="1991970" y="4445863"/>
            <a:ext cx="10773748" cy="6658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79119" indent="-579119" algn="l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4560">
                <a:solidFill>
                  <a:srgbClr val="000000"/>
                </a:solidFill>
              </a:defRPr>
            </a:pPr>
            <a:r>
              <a:rPr i="1"/>
              <a:t>data </a:t>
            </a:r>
            <a:r>
              <a:t>represents</a:t>
            </a:r>
            <a:r>
              <a:rPr i="1"/>
              <a:t> information</a:t>
            </a:r>
          </a:p>
          <a:p>
            <a:pPr lvl="1" marL="1158239" indent="-579119" algn="l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4560">
                <a:solidFill>
                  <a:srgbClr val="000000"/>
                </a:solidFill>
              </a:defRPr>
            </a:pPr>
            <a:r>
              <a:t>abstraction!</a:t>
            </a:r>
          </a:p>
          <a:p>
            <a:pPr lvl="1" marL="579119" indent="-579119" algn="l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4560">
                <a:solidFill>
                  <a:srgbClr val="000000"/>
                </a:solidFill>
              </a:defRPr>
            </a:pPr>
            <a:r>
              <a:t>clarifies how to turn</a:t>
            </a:r>
          </a:p>
          <a:p>
            <a:pPr lvl="1" marL="1158239" indent="-579119" algn="l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4560">
                <a:solidFill>
                  <a:srgbClr val="000000"/>
                </a:solidFill>
              </a:defRPr>
            </a:pPr>
            <a:r>
              <a:t>an actual car into an instance of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Car</a:t>
            </a:r>
          </a:p>
          <a:p>
            <a:pPr lvl="1" marL="1158239" indent="-579119" algn="l" defTabSz="2316421">
              <a:lnSpc>
                <a:spcPct val="90000"/>
              </a:lnSpc>
              <a:spcBef>
                <a:spcPts val="4200"/>
              </a:spcBef>
              <a:buSzPct val="123000"/>
              <a:buChar char="•"/>
              <a:defRPr sz="4560">
                <a:solidFill>
                  <a:srgbClr val="000000"/>
                </a:solidFill>
              </a:defRPr>
            </a:pPr>
            <a:r>
              <a:t>interpret an instance of </a:t>
            </a:r>
            <a:r>
              <a:rPr>
                <a:latin typeface="Andale Mono"/>
                <a:ea typeface="Andale Mono"/>
                <a:cs typeface="Andale Mono"/>
                <a:sym typeface="Andale Mono"/>
              </a:rPr>
              <a:t>Car</a:t>
            </a:r>
            <a:r>
              <a:t> in the real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lass Car {…"/>
          <p:cNvSpPr txBox="1"/>
          <p:nvPr/>
        </p:nvSpPr>
        <p:spPr>
          <a:xfrm>
            <a:off x="493405" y="4960209"/>
            <a:ext cx="8711060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Car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shortest_Distance;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move_Car()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... }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20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  <p:grpSp>
        <p:nvGrpSpPr>
          <p:cNvPr id="623" name="Group"/>
          <p:cNvGrpSpPr/>
          <p:nvPr/>
        </p:nvGrpSpPr>
        <p:grpSpPr>
          <a:xfrm>
            <a:off x="6780916" y="2301764"/>
            <a:ext cx="11702654" cy="8743582"/>
            <a:chOff x="-5035550" y="0"/>
            <a:chExt cx="11702653" cy="8743581"/>
          </a:xfrm>
        </p:grpSpPr>
        <p:sp>
          <p:nvSpPr>
            <p:cNvPr id="621" name="To what?"/>
            <p:cNvSpPr/>
            <p:nvPr/>
          </p:nvSpPr>
          <p:spPr>
            <a:xfrm>
              <a:off x="-4116785" y="0"/>
              <a:ext cx="10783889" cy="397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1" y="0"/>
                  </a:moveTo>
                  <a:cubicBezTo>
                    <a:pt x="8681" y="0"/>
                    <a:pt x="8624" y="155"/>
                    <a:pt x="8624" y="345"/>
                  </a:cubicBezTo>
                  <a:lnTo>
                    <a:pt x="8624" y="5955"/>
                  </a:lnTo>
                  <a:lnTo>
                    <a:pt x="0" y="21600"/>
                  </a:lnTo>
                  <a:lnTo>
                    <a:pt x="9041" y="6909"/>
                  </a:lnTo>
                  <a:lnTo>
                    <a:pt x="21473" y="6909"/>
                  </a:lnTo>
                  <a:cubicBezTo>
                    <a:pt x="21543" y="6909"/>
                    <a:pt x="21600" y="6755"/>
                    <a:pt x="21600" y="6564"/>
                  </a:cubicBezTo>
                  <a:lnTo>
                    <a:pt x="21600" y="345"/>
                  </a:lnTo>
                  <a:cubicBezTo>
                    <a:pt x="21600" y="155"/>
                    <a:pt x="21543" y="0"/>
                    <a:pt x="21473" y="0"/>
                  </a:cubicBezTo>
                  <a:lnTo>
                    <a:pt x="875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To what?</a:t>
              </a:r>
            </a:p>
          </p:txBody>
        </p:sp>
        <p:sp>
          <p:nvSpPr>
            <p:cNvPr id="622" name="To where?"/>
            <p:cNvSpPr/>
            <p:nvPr/>
          </p:nvSpPr>
          <p:spPr>
            <a:xfrm>
              <a:off x="-5035550" y="6196834"/>
              <a:ext cx="11513741" cy="254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47" y="12347"/>
                  </a:lnTo>
                  <a:lnTo>
                    <a:pt x="9447" y="21061"/>
                  </a:lnTo>
                  <a:cubicBezTo>
                    <a:pt x="9447" y="21359"/>
                    <a:pt x="9500" y="21600"/>
                    <a:pt x="9566" y="21600"/>
                  </a:cubicBezTo>
                  <a:lnTo>
                    <a:pt x="21481" y="21600"/>
                  </a:lnTo>
                  <a:cubicBezTo>
                    <a:pt x="21547" y="21600"/>
                    <a:pt x="21600" y="21359"/>
                    <a:pt x="21600" y="21061"/>
                  </a:cubicBezTo>
                  <a:lnTo>
                    <a:pt x="21600" y="11367"/>
                  </a:lnTo>
                  <a:cubicBezTo>
                    <a:pt x="21600" y="11070"/>
                    <a:pt x="21547" y="10829"/>
                    <a:pt x="21481" y="10829"/>
                  </a:cubicBezTo>
                  <a:lnTo>
                    <a:pt x="10109" y="10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To where?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We know we need GREAT NAMES for methods and fields and so on."/>
          <p:cNvSpPr txBox="1"/>
          <p:nvPr>
            <p:ph type="title"/>
          </p:nvPr>
        </p:nvSpPr>
        <p:spPr>
          <a:xfrm>
            <a:off x="7065597" y="6141418"/>
            <a:ext cx="10252806" cy="1433164"/>
          </a:xfrm>
          <a:prstGeom prst="rect">
            <a:avLst/>
          </a:prstGeom>
        </p:spPr>
        <p:txBody>
          <a:bodyPr/>
          <a:lstStyle>
            <a:lvl1pPr defTabSz="1365469">
              <a:defRPr spc="-95" sz="4760"/>
            </a:lvl1pPr>
          </a:lstStyle>
          <a:p>
            <a:pPr/>
            <a:r>
              <a:t>We know we need GREAT NAMES for methods and fields and so on. </a:t>
            </a:r>
          </a:p>
        </p:txBody>
      </p:sp>
      <p:sp>
        <p:nvSpPr>
          <p:cNvPr id="626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lass Car {…"/>
          <p:cNvSpPr txBox="1"/>
          <p:nvPr/>
        </p:nvSpPr>
        <p:spPr>
          <a:xfrm>
            <a:off x="493405" y="4960209"/>
            <a:ext cx="23397190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Car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shortest_Distance_To_Car_On_The_Left_From_Front_Left_In_CM;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move_x_CM_to_the_Right_Relative_to_Front_Right_of_Car()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... }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29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lass Car {…"/>
          <p:cNvSpPr txBox="1"/>
          <p:nvPr/>
        </p:nvSpPr>
        <p:spPr>
          <a:xfrm>
            <a:off x="493405" y="4960209"/>
            <a:ext cx="23397190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Car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shortest_Distance_To_Car_On_The_Left_From_Front_Left_</a:t>
            </a:r>
            <a:r>
              <a:rPr>
                <a:solidFill>
                  <a:srgbClr val="FF40FF"/>
                </a:solidFill>
              </a:rPr>
              <a:t>In_CM</a:t>
            </a:r>
            <a:r>
              <a:t>;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move_</a:t>
            </a:r>
            <a:r>
              <a:rPr>
                <a:solidFill>
                  <a:srgbClr val="FF40FF"/>
                </a:solidFill>
              </a:rPr>
              <a:t>x_CM</a:t>
            </a:r>
            <a:r>
              <a:t>_To_The_Right_Relative_To_Front_Right_of_Car()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... }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32" name="F# to the Rescue"/>
          <p:cNvSpPr/>
          <p:nvPr/>
        </p:nvSpPr>
        <p:spPr>
          <a:xfrm>
            <a:off x="7230850" y="6999830"/>
            <a:ext cx="14392672" cy="584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6165" y="16910"/>
                </a:lnTo>
                <a:lnTo>
                  <a:pt x="95" y="16910"/>
                </a:lnTo>
                <a:cubicBezTo>
                  <a:pt x="43" y="16910"/>
                  <a:pt x="0" y="17015"/>
                  <a:pt x="0" y="17145"/>
                </a:cubicBezTo>
                <a:lnTo>
                  <a:pt x="0" y="21366"/>
                </a:lnTo>
                <a:cubicBezTo>
                  <a:pt x="0" y="21495"/>
                  <a:pt x="43" y="21600"/>
                  <a:pt x="95" y="21600"/>
                </a:cubicBezTo>
                <a:lnTo>
                  <a:pt x="6423" y="21600"/>
                </a:lnTo>
                <a:cubicBezTo>
                  <a:pt x="6475" y="21600"/>
                  <a:pt x="6518" y="21495"/>
                  <a:pt x="6518" y="21366"/>
                </a:cubicBezTo>
                <a:lnTo>
                  <a:pt x="6518" y="1755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F# to the Rescue</a:t>
            </a:r>
          </a:p>
        </p:txBody>
      </p:sp>
      <p:sp>
        <p:nvSpPr>
          <p:cNvPr id="633" name="F# to the Rescue"/>
          <p:cNvSpPr/>
          <p:nvPr/>
        </p:nvSpPr>
        <p:spPr>
          <a:xfrm>
            <a:off x="5166972" y="8576217"/>
            <a:ext cx="6433742" cy="4273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019" y="16206"/>
                </a:lnTo>
                <a:lnTo>
                  <a:pt x="7019" y="21279"/>
                </a:lnTo>
                <a:cubicBezTo>
                  <a:pt x="7019" y="21456"/>
                  <a:pt x="7115" y="21600"/>
                  <a:pt x="7232" y="21600"/>
                </a:cubicBezTo>
                <a:lnTo>
                  <a:pt x="21387" y="21600"/>
                </a:lnTo>
                <a:cubicBezTo>
                  <a:pt x="21505" y="21600"/>
                  <a:pt x="21600" y="21456"/>
                  <a:pt x="21600" y="21279"/>
                </a:cubicBezTo>
                <a:lnTo>
                  <a:pt x="21600" y="15501"/>
                </a:lnTo>
                <a:cubicBezTo>
                  <a:pt x="21600" y="15324"/>
                  <a:pt x="21505" y="15180"/>
                  <a:pt x="21387" y="15180"/>
                </a:cubicBezTo>
                <a:lnTo>
                  <a:pt x="7613" y="151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F# to the Rescue</a:t>
            </a:r>
          </a:p>
        </p:txBody>
      </p:sp>
      <p:sp>
        <p:nvSpPr>
          <p:cNvPr id="634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lass Car {…"/>
          <p:cNvSpPr txBox="1"/>
          <p:nvPr/>
        </p:nvSpPr>
        <p:spPr>
          <a:xfrm>
            <a:off x="493405" y="4960209"/>
            <a:ext cx="23397190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Car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shortest_Distance_To_Car_On_The_Left_From_Front_Left_</a:t>
            </a:r>
            <a:r>
              <a:rPr>
                <a:solidFill>
                  <a:srgbClr val="FF40FF"/>
                </a:solidFill>
              </a:rPr>
              <a:t>In_CM</a:t>
            </a:r>
            <a:r>
              <a:t>;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move_</a:t>
            </a:r>
            <a:r>
              <a:rPr>
                <a:solidFill>
                  <a:srgbClr val="FF40FF"/>
                </a:solidFill>
              </a:rPr>
              <a:t>x_CM</a:t>
            </a:r>
            <a:r>
              <a:t>_To_The_Right_Relative_To_Front_Right_of_Car()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... }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37" name="Every reader must parse names such as these."/>
          <p:cNvSpPr/>
          <p:nvPr/>
        </p:nvSpPr>
        <p:spPr>
          <a:xfrm>
            <a:off x="3468475" y="2076450"/>
            <a:ext cx="8671719" cy="4087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" y="0"/>
                </a:moveTo>
                <a:cubicBezTo>
                  <a:pt x="71" y="0"/>
                  <a:pt x="0" y="150"/>
                  <a:pt x="0" y="336"/>
                </a:cubicBezTo>
                <a:lnTo>
                  <a:pt x="0" y="6376"/>
                </a:lnTo>
                <a:cubicBezTo>
                  <a:pt x="0" y="6562"/>
                  <a:pt x="71" y="6712"/>
                  <a:pt x="158" y="6712"/>
                </a:cubicBezTo>
                <a:lnTo>
                  <a:pt x="15689" y="6712"/>
                </a:lnTo>
                <a:lnTo>
                  <a:pt x="21600" y="21600"/>
                </a:lnTo>
                <a:lnTo>
                  <a:pt x="16136" y="5678"/>
                </a:lnTo>
                <a:lnTo>
                  <a:pt x="16136" y="336"/>
                </a:lnTo>
                <a:cubicBezTo>
                  <a:pt x="16136" y="150"/>
                  <a:pt x="16065" y="0"/>
                  <a:pt x="15978" y="0"/>
                </a:cubicBezTo>
                <a:lnTo>
                  <a:pt x="158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Every reader must parse names such as these. </a:t>
            </a:r>
          </a:p>
        </p:txBody>
      </p:sp>
      <p:sp>
        <p:nvSpPr>
          <p:cNvPr id="638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  <p:sp>
        <p:nvSpPr>
          <p:cNvPr id="639" name="Other than `cm` little about this name can be enforced."/>
          <p:cNvSpPr/>
          <p:nvPr/>
        </p:nvSpPr>
        <p:spPr>
          <a:xfrm>
            <a:off x="5673372" y="7465848"/>
            <a:ext cx="8703866" cy="369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624" y="14173"/>
                </a:lnTo>
                <a:lnTo>
                  <a:pt x="158" y="14173"/>
                </a:lnTo>
                <a:cubicBezTo>
                  <a:pt x="71" y="14173"/>
                  <a:pt x="0" y="14339"/>
                  <a:pt x="0" y="14544"/>
                </a:cubicBezTo>
                <a:lnTo>
                  <a:pt x="0" y="21229"/>
                </a:lnTo>
                <a:cubicBezTo>
                  <a:pt x="0" y="21434"/>
                  <a:pt x="71" y="21600"/>
                  <a:pt x="158" y="21600"/>
                </a:cubicBezTo>
                <a:lnTo>
                  <a:pt x="15919" y="21600"/>
                </a:lnTo>
                <a:cubicBezTo>
                  <a:pt x="16006" y="21600"/>
                  <a:pt x="16077" y="21434"/>
                  <a:pt x="16077" y="21229"/>
                </a:cubicBezTo>
                <a:lnTo>
                  <a:pt x="16077" y="15273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Other than `cm` little about this name can be enforced. </a:t>
            </a:r>
          </a:p>
        </p:txBody>
      </p:sp>
      <p:sp>
        <p:nvSpPr>
          <p:cNvPr id="640" name="Where do we stop with this name game?"/>
          <p:cNvSpPr/>
          <p:nvPr/>
        </p:nvSpPr>
        <p:spPr>
          <a:xfrm>
            <a:off x="15195481" y="8768441"/>
            <a:ext cx="8874523" cy="411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833" y="15947"/>
                </a:lnTo>
                <a:lnTo>
                  <a:pt x="5833" y="21267"/>
                </a:lnTo>
                <a:cubicBezTo>
                  <a:pt x="5833" y="21451"/>
                  <a:pt x="5902" y="21600"/>
                  <a:pt x="5987" y="21600"/>
                </a:cubicBezTo>
                <a:lnTo>
                  <a:pt x="21445" y="21600"/>
                </a:lnTo>
                <a:cubicBezTo>
                  <a:pt x="21531" y="21600"/>
                  <a:pt x="21600" y="21451"/>
                  <a:pt x="21600" y="21267"/>
                </a:cubicBezTo>
                <a:lnTo>
                  <a:pt x="21600" y="15275"/>
                </a:lnTo>
                <a:cubicBezTo>
                  <a:pt x="21600" y="15091"/>
                  <a:pt x="21531" y="14942"/>
                  <a:pt x="21445" y="14942"/>
                </a:cubicBezTo>
                <a:lnTo>
                  <a:pt x="6270" y="149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Where do we stop with this name game?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lass Car {…"/>
          <p:cNvSpPr txBox="1"/>
          <p:nvPr/>
        </p:nvSpPr>
        <p:spPr>
          <a:xfrm>
            <a:off x="493405" y="4287109"/>
            <a:ext cx="24113587" cy="817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Car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</a:t>
            </a:r>
            <a:r>
              <a:rPr>
                <a:solidFill>
                  <a:srgbClr val="FF40FF"/>
                </a:solidFill>
              </a:rPr>
              <a:t>// shortest_distance to car on the left from front left</a:t>
            </a:r>
            <a:endParaRPr>
              <a:solidFill>
                <a:srgbClr val="FF40FF"/>
              </a:solidFill>
            </a:endParaR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distance_To_Left; // in cm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</a:t>
            </a:r>
            <a:r>
              <a:rPr>
                <a:solidFill>
                  <a:srgbClr val="FF40FF"/>
                </a:solidFill>
              </a:rPr>
              <a:t>// determine how many CM </a:t>
            </a:r>
            <a:r>
              <a:rPr>
                <a:solidFill>
                  <a:srgbClr val="000000"/>
                </a:solidFill>
              </a:rPr>
              <a:t>THIS</a:t>
            </a:r>
            <a:r>
              <a:rPr>
                <a:solidFill>
                  <a:srgbClr val="FF40FF"/>
                </a:solidFill>
              </a:rPr>
              <a:t> car’s front must move to the right</a:t>
            </a:r>
            <a:r>
              <a:t>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int moveTo_The_Right() {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... }</a:t>
            </a: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</a:p>
          <a:p>
            <a:pPr algn="l">
              <a:defRPr sz="4700"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43" name="Technical Skills: The Purpose"/>
          <p:cNvSpPr txBox="1"/>
          <p:nvPr/>
        </p:nvSpPr>
        <p:spPr>
          <a:xfrm>
            <a:off x="-8100" y="107067"/>
            <a:ext cx="1049274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ocially Responsible Software Development"/>
          <p:cNvSpPr txBox="1"/>
          <p:nvPr/>
        </p:nvSpPr>
        <p:spPr>
          <a:xfrm>
            <a:off x="89882" y="56997"/>
            <a:ext cx="15600427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rPr>
                <a:solidFill>
                  <a:srgbClr val="0433FF"/>
                </a:solidFill>
              </a:rPr>
              <a:t>Socially Responsible</a:t>
            </a:r>
            <a:r>
              <a:t> Software Development</a:t>
            </a:r>
          </a:p>
        </p:txBody>
      </p:sp>
      <p:sp>
        <p:nvSpPr>
          <p:cNvPr id="210" name="write code"/>
          <p:cNvSpPr/>
          <p:nvPr/>
        </p:nvSpPr>
        <p:spPr>
          <a:xfrm>
            <a:off x="403377" y="6268995"/>
            <a:ext cx="1198954" cy="32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write code</a:t>
            </a:r>
          </a:p>
        </p:txBody>
      </p:sp>
      <p:sp>
        <p:nvSpPr>
          <p:cNvPr id="211" name="Text Document"/>
          <p:cNvSpPr/>
          <p:nvPr/>
        </p:nvSpPr>
        <p:spPr>
          <a:xfrm>
            <a:off x="2164227" y="7360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writes…"/>
          <p:cNvSpPr txBox="1"/>
          <p:nvPr/>
        </p:nvSpPr>
        <p:spPr>
          <a:xfrm>
            <a:off x="1688141" y="8592101"/>
            <a:ext cx="1683794" cy="144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writes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code</a:t>
            </a:r>
          </a:p>
        </p:txBody>
      </p:sp>
      <p:sp>
        <p:nvSpPr>
          <p:cNvPr id="248" name="Connection Line"/>
          <p:cNvSpPr/>
          <p:nvPr/>
        </p:nvSpPr>
        <p:spPr>
          <a:xfrm>
            <a:off x="20328373" y="4682450"/>
            <a:ext cx="5716463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14" name="Clock"/>
          <p:cNvSpPr/>
          <p:nvPr/>
        </p:nvSpPr>
        <p:spPr>
          <a:xfrm>
            <a:off x="22688267" y="5206389"/>
            <a:ext cx="948503" cy="94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7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39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39"/>
                </a:cubicBezTo>
                <a:close/>
                <a:moveTo>
                  <a:pt x="14696" y="17239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39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5" name="The maintainer."/>
          <p:cNvSpPr/>
          <p:nvPr/>
        </p:nvSpPr>
        <p:spPr>
          <a:xfrm>
            <a:off x="27619994" y="4171453"/>
            <a:ext cx="4164411" cy="194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9" y="0"/>
                </a:moveTo>
                <a:cubicBezTo>
                  <a:pt x="1303" y="0"/>
                  <a:pt x="1194" y="234"/>
                  <a:pt x="1194" y="525"/>
                </a:cubicBezTo>
                <a:lnTo>
                  <a:pt x="1194" y="6549"/>
                </a:lnTo>
                <a:lnTo>
                  <a:pt x="0" y="21600"/>
                </a:lnTo>
                <a:lnTo>
                  <a:pt x="1896" y="10540"/>
                </a:lnTo>
                <a:lnTo>
                  <a:pt x="21353" y="10540"/>
                </a:lnTo>
                <a:cubicBezTo>
                  <a:pt x="21489" y="10540"/>
                  <a:pt x="21600" y="10302"/>
                  <a:pt x="21600" y="10011"/>
                </a:cubicBezTo>
                <a:lnTo>
                  <a:pt x="21600" y="525"/>
                </a:lnTo>
                <a:cubicBezTo>
                  <a:pt x="21600" y="234"/>
                  <a:pt x="21489" y="0"/>
                  <a:pt x="21353" y="0"/>
                </a:cubicBezTo>
                <a:lnTo>
                  <a:pt x="1439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The maintainer.</a:t>
            </a:r>
          </a:p>
        </p:txBody>
      </p:sp>
      <p:sp>
        <p:nvSpPr>
          <p:cNvPr id="216" name="Text Document"/>
          <p:cNvSpPr/>
          <p:nvPr/>
        </p:nvSpPr>
        <p:spPr>
          <a:xfrm>
            <a:off x="25360476" y="7487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7" name="Male"/>
          <p:cNvSpPr/>
          <p:nvPr/>
        </p:nvSpPr>
        <p:spPr>
          <a:xfrm>
            <a:off x="27061070" y="6395995"/>
            <a:ext cx="1198954" cy="32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read…"/>
          <p:cNvSpPr txBox="1"/>
          <p:nvPr/>
        </p:nvSpPr>
        <p:spPr>
          <a:xfrm>
            <a:off x="24245715" y="871910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read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comprehend</a:t>
            </a:r>
          </a:p>
        </p:txBody>
      </p:sp>
      <p:sp>
        <p:nvSpPr>
          <p:cNvPr id="219" name="Text Document"/>
          <p:cNvSpPr/>
          <p:nvPr/>
        </p:nvSpPr>
        <p:spPr>
          <a:xfrm>
            <a:off x="29147467" y="7487064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modified…"/>
          <p:cNvSpPr txBox="1"/>
          <p:nvPr/>
        </p:nvSpPr>
        <p:spPr>
          <a:xfrm>
            <a:off x="28773995" y="8771491"/>
            <a:ext cx="2143575" cy="114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modified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code</a:t>
            </a:r>
          </a:p>
        </p:txBody>
      </p:sp>
      <p:sp>
        <p:nvSpPr>
          <p:cNvPr id="249" name="Connection Line"/>
          <p:cNvSpPr/>
          <p:nvPr/>
        </p:nvSpPr>
        <p:spPr>
          <a:xfrm>
            <a:off x="11022055" y="4555450"/>
            <a:ext cx="5716463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22" name="Clock"/>
          <p:cNvSpPr/>
          <p:nvPr/>
        </p:nvSpPr>
        <p:spPr>
          <a:xfrm>
            <a:off x="13381950" y="5079389"/>
            <a:ext cx="948503" cy="94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7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39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39"/>
                </a:cubicBezTo>
                <a:close/>
                <a:moveTo>
                  <a:pt x="14696" y="17239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39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Another maintainer."/>
          <p:cNvSpPr/>
          <p:nvPr/>
        </p:nvSpPr>
        <p:spPr>
          <a:xfrm>
            <a:off x="18313675" y="4044453"/>
            <a:ext cx="4164411" cy="194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9" y="0"/>
                </a:moveTo>
                <a:cubicBezTo>
                  <a:pt x="1303" y="0"/>
                  <a:pt x="1194" y="234"/>
                  <a:pt x="1194" y="525"/>
                </a:cubicBezTo>
                <a:lnTo>
                  <a:pt x="1194" y="6549"/>
                </a:lnTo>
                <a:lnTo>
                  <a:pt x="0" y="21600"/>
                </a:lnTo>
                <a:lnTo>
                  <a:pt x="1896" y="10540"/>
                </a:lnTo>
                <a:lnTo>
                  <a:pt x="21353" y="10540"/>
                </a:lnTo>
                <a:cubicBezTo>
                  <a:pt x="21489" y="10540"/>
                  <a:pt x="21600" y="10302"/>
                  <a:pt x="21600" y="10011"/>
                </a:cubicBezTo>
                <a:lnTo>
                  <a:pt x="21600" y="525"/>
                </a:lnTo>
                <a:cubicBezTo>
                  <a:pt x="21600" y="234"/>
                  <a:pt x="21489" y="0"/>
                  <a:pt x="21353" y="0"/>
                </a:cubicBezTo>
                <a:lnTo>
                  <a:pt x="1439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Another maintainer.</a:t>
            </a:r>
          </a:p>
        </p:txBody>
      </p:sp>
      <p:sp>
        <p:nvSpPr>
          <p:cNvPr id="224" name="Text Document"/>
          <p:cNvSpPr/>
          <p:nvPr/>
        </p:nvSpPr>
        <p:spPr>
          <a:xfrm>
            <a:off x="16054158" y="7360064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5" name="Male"/>
          <p:cNvSpPr/>
          <p:nvPr/>
        </p:nvSpPr>
        <p:spPr>
          <a:xfrm>
            <a:off x="17754753" y="6268995"/>
            <a:ext cx="1198954" cy="32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6" name="read…"/>
          <p:cNvSpPr txBox="1"/>
          <p:nvPr/>
        </p:nvSpPr>
        <p:spPr>
          <a:xfrm>
            <a:off x="14939398" y="859210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read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comprehend</a:t>
            </a:r>
          </a:p>
        </p:txBody>
      </p:sp>
      <p:sp>
        <p:nvSpPr>
          <p:cNvPr id="227" name="Text Document"/>
          <p:cNvSpPr/>
          <p:nvPr/>
        </p:nvSpPr>
        <p:spPr>
          <a:xfrm>
            <a:off x="19841150" y="7360064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modify…"/>
          <p:cNvSpPr txBox="1"/>
          <p:nvPr/>
        </p:nvSpPr>
        <p:spPr>
          <a:xfrm>
            <a:off x="19467676" y="8644491"/>
            <a:ext cx="2143576" cy="114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modify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code</a:t>
            </a:r>
          </a:p>
        </p:txBody>
      </p:sp>
      <p:sp>
        <p:nvSpPr>
          <p:cNvPr id="229" name="The maintainer."/>
          <p:cNvSpPr/>
          <p:nvPr/>
        </p:nvSpPr>
        <p:spPr>
          <a:xfrm>
            <a:off x="9631020" y="4171453"/>
            <a:ext cx="4164411" cy="194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9" y="0"/>
                </a:moveTo>
                <a:cubicBezTo>
                  <a:pt x="1303" y="0"/>
                  <a:pt x="1194" y="234"/>
                  <a:pt x="1194" y="525"/>
                </a:cubicBezTo>
                <a:lnTo>
                  <a:pt x="1194" y="6549"/>
                </a:lnTo>
                <a:lnTo>
                  <a:pt x="0" y="21600"/>
                </a:lnTo>
                <a:lnTo>
                  <a:pt x="1896" y="10540"/>
                </a:lnTo>
                <a:lnTo>
                  <a:pt x="21353" y="10540"/>
                </a:lnTo>
                <a:cubicBezTo>
                  <a:pt x="21489" y="10540"/>
                  <a:pt x="21600" y="10302"/>
                  <a:pt x="21600" y="10011"/>
                </a:cubicBezTo>
                <a:lnTo>
                  <a:pt x="21600" y="525"/>
                </a:lnTo>
                <a:cubicBezTo>
                  <a:pt x="21600" y="234"/>
                  <a:pt x="21489" y="0"/>
                  <a:pt x="21353" y="0"/>
                </a:cubicBezTo>
                <a:lnTo>
                  <a:pt x="1439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The maintainer.</a:t>
            </a:r>
          </a:p>
        </p:txBody>
      </p:sp>
      <p:sp>
        <p:nvSpPr>
          <p:cNvPr id="250" name="Connection Line"/>
          <p:cNvSpPr/>
          <p:nvPr/>
        </p:nvSpPr>
        <p:spPr>
          <a:xfrm>
            <a:off x="2339399" y="4682450"/>
            <a:ext cx="5716464" cy="26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31" name="Clock"/>
          <p:cNvSpPr/>
          <p:nvPr/>
        </p:nvSpPr>
        <p:spPr>
          <a:xfrm>
            <a:off x="4699294" y="5206389"/>
            <a:ext cx="948503" cy="94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7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39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39"/>
                </a:cubicBezTo>
                <a:close/>
                <a:moveTo>
                  <a:pt x="14696" y="17239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39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Text Document"/>
          <p:cNvSpPr/>
          <p:nvPr/>
        </p:nvSpPr>
        <p:spPr>
          <a:xfrm>
            <a:off x="7371503" y="7487064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Male"/>
          <p:cNvSpPr/>
          <p:nvPr/>
        </p:nvSpPr>
        <p:spPr>
          <a:xfrm>
            <a:off x="9072098" y="6395995"/>
            <a:ext cx="1198953" cy="323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read…"/>
          <p:cNvSpPr txBox="1"/>
          <p:nvPr/>
        </p:nvSpPr>
        <p:spPr>
          <a:xfrm>
            <a:off x="6256742" y="871910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read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comprehend</a:t>
            </a:r>
          </a:p>
        </p:txBody>
      </p:sp>
      <p:sp>
        <p:nvSpPr>
          <p:cNvPr id="235" name="Text Document"/>
          <p:cNvSpPr/>
          <p:nvPr/>
        </p:nvSpPr>
        <p:spPr>
          <a:xfrm>
            <a:off x="11158494" y="7487064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modify…"/>
          <p:cNvSpPr txBox="1"/>
          <p:nvPr/>
        </p:nvSpPr>
        <p:spPr>
          <a:xfrm>
            <a:off x="10785021" y="8771491"/>
            <a:ext cx="2143575" cy="114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modify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code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979737" y="9793554"/>
            <a:ext cx="12647961" cy="3779808"/>
            <a:chOff x="0" y="0"/>
            <a:chExt cx="12647959" cy="3779807"/>
          </a:xfrm>
        </p:grpSpPr>
        <p:sp>
          <p:nvSpPr>
            <p:cNvPr id="251" name="Connection Line"/>
            <p:cNvSpPr/>
            <p:nvPr/>
          </p:nvSpPr>
          <p:spPr>
            <a:xfrm>
              <a:off x="0" y="0"/>
              <a:ext cx="8576993" cy="196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795" y="21484"/>
                    <a:pt x="12995" y="21600"/>
                    <a:pt x="21600" y="348"/>
                  </a:cubicBezTo>
                </a:path>
              </a:pathLst>
            </a:custGeom>
            <a:noFill/>
            <a:ln w="1397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38" name="must think of recipient"/>
            <p:cNvSpPr/>
            <p:nvPr/>
          </p:nvSpPr>
          <p:spPr>
            <a:xfrm>
              <a:off x="5681216" y="1650572"/>
              <a:ext cx="6966744" cy="212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204" y="10524"/>
                  </a:lnTo>
                  <a:lnTo>
                    <a:pt x="5204" y="20956"/>
                  </a:lnTo>
                  <a:cubicBezTo>
                    <a:pt x="5204" y="21312"/>
                    <a:pt x="5292" y="21600"/>
                    <a:pt x="5401" y="21600"/>
                  </a:cubicBezTo>
                  <a:lnTo>
                    <a:pt x="21403" y="21600"/>
                  </a:lnTo>
                  <a:cubicBezTo>
                    <a:pt x="21512" y="21600"/>
                    <a:pt x="21600" y="21312"/>
                    <a:pt x="21600" y="20956"/>
                  </a:cubicBezTo>
                  <a:lnTo>
                    <a:pt x="21600" y="9361"/>
                  </a:lnTo>
                  <a:cubicBezTo>
                    <a:pt x="21600" y="9005"/>
                    <a:pt x="21512" y="8716"/>
                    <a:pt x="21403" y="8716"/>
                  </a:cubicBezTo>
                  <a:lnTo>
                    <a:pt x="5954" y="8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3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must think of recipient</a:t>
              </a:r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9748922" y="9784801"/>
            <a:ext cx="21632770" cy="3779809"/>
            <a:chOff x="0" y="0"/>
            <a:chExt cx="21632770" cy="3779807"/>
          </a:xfrm>
        </p:grpSpPr>
        <p:grpSp>
          <p:nvGrpSpPr>
            <p:cNvPr id="242" name="Group"/>
            <p:cNvGrpSpPr/>
            <p:nvPr/>
          </p:nvGrpSpPr>
          <p:grpSpPr>
            <a:xfrm>
              <a:off x="0" y="-1"/>
              <a:ext cx="12647960" cy="3779809"/>
              <a:chOff x="0" y="0"/>
              <a:chExt cx="12647959" cy="3779807"/>
            </a:xfrm>
          </p:grpSpPr>
          <p:sp>
            <p:nvSpPr>
              <p:cNvPr id="252" name="Connection Line"/>
              <p:cNvSpPr/>
              <p:nvPr/>
            </p:nvSpPr>
            <p:spPr>
              <a:xfrm>
                <a:off x="0" y="0"/>
                <a:ext cx="8576993" cy="1969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fill="norm" stroke="1" extrusionOk="0">
                    <a:moveTo>
                      <a:pt x="0" y="0"/>
                    </a:moveTo>
                    <a:cubicBezTo>
                      <a:pt x="5795" y="21484"/>
                      <a:pt x="12995" y="21600"/>
                      <a:pt x="21600" y="348"/>
                    </a:cubicBezTo>
                  </a:path>
                </a:pathLst>
              </a:custGeom>
              <a:noFill/>
              <a:ln w="1397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41" name="must think of recipient"/>
              <p:cNvSpPr/>
              <p:nvPr/>
            </p:nvSpPr>
            <p:spPr>
              <a:xfrm>
                <a:off x="5681216" y="1650572"/>
                <a:ext cx="6966744" cy="2129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204" y="10524"/>
                    </a:lnTo>
                    <a:lnTo>
                      <a:pt x="5204" y="20956"/>
                    </a:lnTo>
                    <a:cubicBezTo>
                      <a:pt x="5204" y="21312"/>
                      <a:pt x="5292" y="21600"/>
                      <a:pt x="5401" y="21600"/>
                    </a:cubicBezTo>
                    <a:lnTo>
                      <a:pt x="21403" y="21600"/>
                    </a:lnTo>
                    <a:cubicBezTo>
                      <a:pt x="21512" y="21600"/>
                      <a:pt x="21600" y="21312"/>
                      <a:pt x="21600" y="20956"/>
                    </a:cubicBezTo>
                    <a:lnTo>
                      <a:pt x="21600" y="9361"/>
                    </a:lnTo>
                    <a:cubicBezTo>
                      <a:pt x="21600" y="9005"/>
                      <a:pt x="21512" y="8716"/>
                      <a:pt x="21403" y="8716"/>
                    </a:cubicBezTo>
                    <a:lnTo>
                      <a:pt x="5954" y="8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3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must think of recipient</a:t>
                </a:r>
              </a:p>
            </p:txBody>
          </p:sp>
        </p:grpSp>
        <p:grpSp>
          <p:nvGrpSpPr>
            <p:cNvPr id="245" name="Group"/>
            <p:cNvGrpSpPr/>
            <p:nvPr/>
          </p:nvGrpSpPr>
          <p:grpSpPr>
            <a:xfrm>
              <a:off x="8984810" y="-1"/>
              <a:ext cx="12647961" cy="3779809"/>
              <a:chOff x="0" y="0"/>
              <a:chExt cx="12647959" cy="3779807"/>
            </a:xfrm>
          </p:grpSpPr>
          <p:sp>
            <p:nvSpPr>
              <p:cNvPr id="253" name="Connection Line"/>
              <p:cNvSpPr/>
              <p:nvPr/>
            </p:nvSpPr>
            <p:spPr>
              <a:xfrm>
                <a:off x="0" y="0"/>
                <a:ext cx="8576993" cy="1969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fill="norm" stroke="1" extrusionOk="0">
                    <a:moveTo>
                      <a:pt x="0" y="0"/>
                    </a:moveTo>
                    <a:cubicBezTo>
                      <a:pt x="5795" y="21484"/>
                      <a:pt x="12995" y="21600"/>
                      <a:pt x="21600" y="348"/>
                    </a:cubicBezTo>
                  </a:path>
                </a:pathLst>
              </a:custGeom>
              <a:noFill/>
              <a:ln w="139700" cap="flat">
                <a:solidFill>
                  <a:srgbClr val="0433FF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44" name="must think of recipient"/>
              <p:cNvSpPr/>
              <p:nvPr/>
            </p:nvSpPr>
            <p:spPr>
              <a:xfrm>
                <a:off x="5681216" y="1650572"/>
                <a:ext cx="6966744" cy="2129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204" y="10524"/>
                    </a:lnTo>
                    <a:lnTo>
                      <a:pt x="5204" y="20956"/>
                    </a:lnTo>
                    <a:cubicBezTo>
                      <a:pt x="5204" y="21312"/>
                      <a:pt x="5292" y="21600"/>
                      <a:pt x="5401" y="21600"/>
                    </a:cubicBezTo>
                    <a:lnTo>
                      <a:pt x="21403" y="21600"/>
                    </a:lnTo>
                    <a:cubicBezTo>
                      <a:pt x="21512" y="21600"/>
                      <a:pt x="21600" y="21312"/>
                      <a:pt x="21600" y="20956"/>
                    </a:cubicBezTo>
                    <a:lnTo>
                      <a:pt x="21600" y="9361"/>
                    </a:lnTo>
                    <a:cubicBezTo>
                      <a:pt x="21600" y="9005"/>
                      <a:pt x="21512" y="8716"/>
                      <a:pt x="21403" y="8716"/>
                    </a:cubicBezTo>
                    <a:lnTo>
                      <a:pt x="5954" y="8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3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:r>
                  <a:t>must think of recipient</a:t>
                </a:r>
              </a:p>
            </p:txBody>
          </p:sp>
        </p:grpSp>
      </p:grpSp>
      <p:sp>
        <p:nvSpPr>
          <p:cNvPr id="247" name="reduced cost…"/>
          <p:cNvSpPr txBox="1"/>
          <p:nvPr/>
        </p:nvSpPr>
        <p:spPr>
          <a:xfrm>
            <a:off x="3950084" y="1462775"/>
            <a:ext cx="5514823" cy="148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sz="4600">
                <a:solidFill>
                  <a:srgbClr val="0433FF"/>
                </a:solidFill>
              </a:defRPr>
            </a:pPr>
            <a:r>
              <a:t> reduced cost</a:t>
            </a:r>
          </a:p>
          <a:p>
            <a:pPr marL="228600" indent="-228600" algn="l">
              <a:buSzPct val="100000"/>
              <a:buChar char="•"/>
              <a:defRPr sz="4600">
                <a:solidFill>
                  <a:srgbClr val="0433FF"/>
                </a:solidFill>
              </a:defRPr>
            </a:pPr>
            <a:r>
              <a:t> happier developers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2"/>
      <p:bldP build="whole" bldLvl="1" animBg="1" rev="0" advAuto="0" spid="239" grpId="1"/>
      <p:bldP build="whole" bldLvl="1" animBg="1" rev="0" advAuto="0" spid="247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chnical Skills: The Method"/>
          <p:cNvSpPr txBox="1"/>
          <p:nvPr/>
        </p:nvSpPr>
        <p:spPr>
          <a:xfrm>
            <a:off x="104295" y="107067"/>
            <a:ext cx="1026795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The Method</a:t>
            </a:r>
          </a:p>
        </p:txBody>
      </p:sp>
      <p:grpSp>
        <p:nvGrpSpPr>
          <p:cNvPr id="655" name="Group"/>
          <p:cNvGrpSpPr/>
          <p:nvPr/>
        </p:nvGrpSpPr>
        <p:grpSpPr>
          <a:xfrm>
            <a:off x="13353887" y="4886855"/>
            <a:ext cx="9492271" cy="5148855"/>
            <a:chOff x="0" y="0"/>
            <a:chExt cx="9492270" cy="5148854"/>
          </a:xfrm>
        </p:grpSpPr>
        <p:sp>
          <p:nvSpPr>
            <p:cNvPr id="646" name="write code"/>
            <p:cNvSpPr/>
            <p:nvPr/>
          </p:nvSpPr>
          <p:spPr>
            <a:xfrm>
              <a:off x="0" y="1526187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write code</a:t>
              </a:r>
            </a:p>
          </p:txBody>
        </p:sp>
        <p:sp>
          <p:nvSpPr>
            <p:cNvPr id="647" name="Text Document"/>
            <p:cNvSpPr/>
            <p:nvPr/>
          </p:nvSpPr>
          <p:spPr>
            <a:xfrm>
              <a:off x="1693860" y="2575747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48" name="writes…"/>
            <p:cNvSpPr txBox="1"/>
            <p:nvPr/>
          </p:nvSpPr>
          <p:spPr>
            <a:xfrm>
              <a:off x="1235886" y="3760913"/>
              <a:ext cx="1619737" cy="138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</p:txBody>
        </p:sp>
        <p:grpSp>
          <p:nvGrpSpPr>
            <p:cNvPr id="652" name="Group"/>
            <p:cNvGrpSpPr/>
            <p:nvPr/>
          </p:nvGrpSpPr>
          <p:grpSpPr>
            <a:xfrm>
              <a:off x="1862368" y="-1"/>
              <a:ext cx="5622881" cy="3710877"/>
              <a:chOff x="0" y="0"/>
              <a:chExt cx="5622879" cy="3710875"/>
            </a:xfrm>
          </p:grpSpPr>
          <p:sp>
            <p:nvSpPr>
              <p:cNvPr id="661" name="Connection Line"/>
              <p:cNvSpPr/>
              <p:nvPr/>
            </p:nvSpPr>
            <p:spPr>
              <a:xfrm>
                <a:off x="0" y="-1"/>
                <a:ext cx="5498988" cy="252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2" fill="norm" stroke="1" extrusionOk="0">
                    <a:moveTo>
                      <a:pt x="0" y="14528"/>
                    </a:moveTo>
                    <a:cubicBezTo>
                      <a:pt x="7665" y="-5388"/>
                      <a:pt x="14865" y="-4827"/>
                      <a:pt x="21600" y="16212"/>
                    </a:cubicBezTo>
                  </a:path>
                </a:pathLst>
              </a:cu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650" name="Clock"/>
              <p:cNvSpPr/>
              <p:nvPr/>
            </p:nvSpPr>
            <p:spPr>
              <a:xfrm>
                <a:off x="2270115" y="504006"/>
                <a:ext cx="912418" cy="91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0"/>
                    </a:cubicBezTo>
                    <a:cubicBezTo>
                      <a:pt x="21600" y="4833"/>
                      <a:pt x="16762" y="0"/>
                      <a:pt x="10800" y="0"/>
                    </a:cubicBezTo>
                    <a:close/>
                    <a:moveTo>
                      <a:pt x="10714" y="1340"/>
                    </a:moveTo>
                    <a:lnTo>
                      <a:pt x="10886" y="1340"/>
                    </a:lnTo>
                    <a:cubicBezTo>
                      <a:pt x="10994" y="1340"/>
                      <a:pt x="11080" y="1426"/>
                      <a:pt x="11080" y="1534"/>
                    </a:cubicBezTo>
                    <a:lnTo>
                      <a:pt x="11080" y="3100"/>
                    </a:lnTo>
                    <a:cubicBezTo>
                      <a:pt x="11080" y="3208"/>
                      <a:pt x="10994" y="3294"/>
                      <a:pt x="10886" y="3294"/>
                    </a:cubicBezTo>
                    <a:lnTo>
                      <a:pt x="10714" y="3294"/>
                    </a:lnTo>
                    <a:cubicBezTo>
                      <a:pt x="10606" y="3294"/>
                      <a:pt x="10520" y="3208"/>
                      <a:pt x="10520" y="3100"/>
                    </a:cubicBezTo>
                    <a:lnTo>
                      <a:pt x="10520" y="1534"/>
                    </a:lnTo>
                    <a:cubicBezTo>
                      <a:pt x="10520" y="1426"/>
                      <a:pt x="10606" y="1340"/>
                      <a:pt x="10714" y="1340"/>
                    </a:cubicBezTo>
                    <a:close/>
                    <a:moveTo>
                      <a:pt x="6218" y="2541"/>
                    </a:moveTo>
                    <a:cubicBezTo>
                      <a:pt x="6293" y="2532"/>
                      <a:pt x="6369" y="2567"/>
                      <a:pt x="6409" y="2636"/>
                    </a:cubicBezTo>
                    <a:lnTo>
                      <a:pt x="7192" y="3991"/>
                    </a:lnTo>
                    <a:cubicBezTo>
                      <a:pt x="7246" y="4083"/>
                      <a:pt x="7215" y="4202"/>
                      <a:pt x="7123" y="4256"/>
                    </a:cubicBezTo>
                    <a:lnTo>
                      <a:pt x="6971" y="4342"/>
                    </a:lnTo>
                    <a:cubicBezTo>
                      <a:pt x="6879" y="4396"/>
                      <a:pt x="6760" y="4363"/>
                      <a:pt x="6706" y="4271"/>
                    </a:cubicBezTo>
                    <a:lnTo>
                      <a:pt x="5923" y="2916"/>
                    </a:lnTo>
                    <a:cubicBezTo>
                      <a:pt x="5869" y="2824"/>
                      <a:pt x="5902" y="2700"/>
                      <a:pt x="5994" y="2651"/>
                    </a:cubicBezTo>
                    <a:lnTo>
                      <a:pt x="6146" y="2565"/>
                    </a:lnTo>
                    <a:cubicBezTo>
                      <a:pt x="6169" y="2552"/>
                      <a:pt x="6194" y="2544"/>
                      <a:pt x="6218" y="2541"/>
                    </a:cubicBezTo>
                    <a:close/>
                    <a:moveTo>
                      <a:pt x="15382" y="2541"/>
                    </a:moveTo>
                    <a:cubicBezTo>
                      <a:pt x="15406" y="2544"/>
                      <a:pt x="15431" y="2552"/>
                      <a:pt x="15454" y="2565"/>
                    </a:cubicBezTo>
                    <a:lnTo>
                      <a:pt x="15606" y="2651"/>
                    </a:lnTo>
                    <a:cubicBezTo>
                      <a:pt x="15698" y="2705"/>
                      <a:pt x="15731" y="2824"/>
                      <a:pt x="15677" y="2916"/>
                    </a:cubicBezTo>
                    <a:lnTo>
                      <a:pt x="14894" y="4271"/>
                    </a:lnTo>
                    <a:cubicBezTo>
                      <a:pt x="14840" y="4363"/>
                      <a:pt x="14721" y="4396"/>
                      <a:pt x="14629" y="4342"/>
                    </a:cubicBezTo>
                    <a:lnTo>
                      <a:pt x="14477" y="4256"/>
                    </a:lnTo>
                    <a:cubicBezTo>
                      <a:pt x="14385" y="4202"/>
                      <a:pt x="14354" y="4083"/>
                      <a:pt x="14408" y="3991"/>
                    </a:cubicBezTo>
                    <a:lnTo>
                      <a:pt x="15191" y="2636"/>
                    </a:lnTo>
                    <a:cubicBezTo>
                      <a:pt x="15231" y="2567"/>
                      <a:pt x="15307" y="2532"/>
                      <a:pt x="15382" y="2541"/>
                    </a:cubicBezTo>
                    <a:close/>
                    <a:moveTo>
                      <a:pt x="16951" y="4904"/>
                    </a:moveTo>
                    <a:lnTo>
                      <a:pt x="17280" y="5282"/>
                    </a:lnTo>
                    <a:lnTo>
                      <a:pt x="11762" y="10660"/>
                    </a:lnTo>
                    <a:lnTo>
                      <a:pt x="12221" y="10903"/>
                    </a:lnTo>
                    <a:lnTo>
                      <a:pt x="11600" y="11978"/>
                    </a:lnTo>
                    <a:lnTo>
                      <a:pt x="10876" y="11524"/>
                    </a:lnTo>
                    <a:lnTo>
                      <a:pt x="10265" y="12118"/>
                    </a:lnTo>
                    <a:lnTo>
                      <a:pt x="9433" y="11205"/>
                    </a:lnTo>
                    <a:lnTo>
                      <a:pt x="9833" y="10871"/>
                    </a:lnTo>
                    <a:lnTo>
                      <a:pt x="6161" y="8576"/>
                    </a:lnTo>
                    <a:lnTo>
                      <a:pt x="6556" y="7896"/>
                    </a:lnTo>
                    <a:lnTo>
                      <a:pt x="10736" y="10115"/>
                    </a:lnTo>
                    <a:lnTo>
                      <a:pt x="16951" y="4904"/>
                    </a:lnTo>
                    <a:close/>
                    <a:moveTo>
                      <a:pt x="2838" y="5900"/>
                    </a:moveTo>
                    <a:cubicBezTo>
                      <a:pt x="2863" y="5903"/>
                      <a:pt x="2888" y="5911"/>
                      <a:pt x="2911" y="5925"/>
                    </a:cubicBezTo>
                    <a:lnTo>
                      <a:pt x="4266" y="6708"/>
                    </a:lnTo>
                    <a:cubicBezTo>
                      <a:pt x="4358" y="6762"/>
                      <a:pt x="4391" y="6879"/>
                      <a:pt x="4337" y="6971"/>
                    </a:cubicBezTo>
                    <a:lnTo>
                      <a:pt x="4249" y="7123"/>
                    </a:lnTo>
                    <a:cubicBezTo>
                      <a:pt x="4195" y="7215"/>
                      <a:pt x="4078" y="7248"/>
                      <a:pt x="3986" y="7194"/>
                    </a:cubicBezTo>
                    <a:lnTo>
                      <a:pt x="2629" y="6411"/>
                    </a:lnTo>
                    <a:cubicBezTo>
                      <a:pt x="2537" y="6357"/>
                      <a:pt x="2506" y="6238"/>
                      <a:pt x="2560" y="6146"/>
                    </a:cubicBezTo>
                    <a:lnTo>
                      <a:pt x="2646" y="5994"/>
                    </a:lnTo>
                    <a:cubicBezTo>
                      <a:pt x="2687" y="5925"/>
                      <a:pt x="2764" y="5890"/>
                      <a:pt x="2838" y="5900"/>
                    </a:cubicBezTo>
                    <a:close/>
                    <a:moveTo>
                      <a:pt x="18757" y="5900"/>
                    </a:moveTo>
                    <a:cubicBezTo>
                      <a:pt x="18831" y="5890"/>
                      <a:pt x="18908" y="5925"/>
                      <a:pt x="18949" y="5994"/>
                    </a:cubicBezTo>
                    <a:lnTo>
                      <a:pt x="19035" y="6146"/>
                    </a:lnTo>
                    <a:cubicBezTo>
                      <a:pt x="19089" y="6238"/>
                      <a:pt x="19056" y="6357"/>
                      <a:pt x="18964" y="6411"/>
                    </a:cubicBezTo>
                    <a:lnTo>
                      <a:pt x="17609" y="7194"/>
                    </a:lnTo>
                    <a:cubicBezTo>
                      <a:pt x="17517" y="7248"/>
                      <a:pt x="17398" y="7215"/>
                      <a:pt x="17344" y="7123"/>
                    </a:cubicBezTo>
                    <a:lnTo>
                      <a:pt x="17258" y="6971"/>
                    </a:lnTo>
                    <a:cubicBezTo>
                      <a:pt x="17204" y="6879"/>
                      <a:pt x="17237" y="6762"/>
                      <a:pt x="17329" y="6708"/>
                    </a:cubicBezTo>
                    <a:lnTo>
                      <a:pt x="18684" y="5925"/>
                    </a:lnTo>
                    <a:cubicBezTo>
                      <a:pt x="18707" y="5911"/>
                      <a:pt x="18732" y="5903"/>
                      <a:pt x="18757" y="5900"/>
                    </a:cubicBezTo>
                    <a:close/>
                    <a:moveTo>
                      <a:pt x="10800" y="10439"/>
                    </a:moveTo>
                    <a:cubicBezTo>
                      <a:pt x="10707" y="10439"/>
                      <a:pt x="10614" y="10475"/>
                      <a:pt x="10544" y="10545"/>
                    </a:cubicBezTo>
                    <a:cubicBezTo>
                      <a:pt x="10402" y="10686"/>
                      <a:pt x="10402" y="10915"/>
                      <a:pt x="10544" y="11056"/>
                    </a:cubicBezTo>
                    <a:cubicBezTo>
                      <a:pt x="10685" y="11198"/>
                      <a:pt x="10915" y="11198"/>
                      <a:pt x="11056" y="11056"/>
                    </a:cubicBezTo>
                    <a:cubicBezTo>
                      <a:pt x="11198" y="10915"/>
                      <a:pt x="11198" y="10686"/>
                      <a:pt x="11056" y="10545"/>
                    </a:cubicBezTo>
                    <a:cubicBezTo>
                      <a:pt x="10986" y="10475"/>
                      <a:pt x="10893" y="10439"/>
                      <a:pt x="10800" y="10439"/>
                    </a:cubicBezTo>
                    <a:close/>
                    <a:moveTo>
                      <a:pt x="1529" y="10520"/>
                    </a:moveTo>
                    <a:lnTo>
                      <a:pt x="3095" y="10520"/>
                    </a:lnTo>
                    <a:cubicBezTo>
                      <a:pt x="3203" y="10520"/>
                      <a:pt x="3289" y="10606"/>
                      <a:pt x="3289" y="10714"/>
                    </a:cubicBezTo>
                    <a:lnTo>
                      <a:pt x="3289" y="10886"/>
                    </a:lnTo>
                    <a:cubicBezTo>
                      <a:pt x="3289" y="10994"/>
                      <a:pt x="3203" y="11082"/>
                      <a:pt x="3095" y="11082"/>
                    </a:cubicBezTo>
                    <a:lnTo>
                      <a:pt x="1529" y="11082"/>
                    </a:lnTo>
                    <a:cubicBezTo>
                      <a:pt x="1426" y="11082"/>
                      <a:pt x="1333" y="10994"/>
                      <a:pt x="1333" y="10886"/>
                    </a:cubicBezTo>
                    <a:lnTo>
                      <a:pt x="1333" y="10714"/>
                    </a:lnTo>
                    <a:cubicBezTo>
                      <a:pt x="1333" y="10606"/>
                      <a:pt x="1421" y="10520"/>
                      <a:pt x="1529" y="10520"/>
                    </a:cubicBezTo>
                    <a:close/>
                    <a:moveTo>
                      <a:pt x="18500" y="10520"/>
                    </a:moveTo>
                    <a:lnTo>
                      <a:pt x="20066" y="10520"/>
                    </a:lnTo>
                    <a:cubicBezTo>
                      <a:pt x="20174" y="10520"/>
                      <a:pt x="20260" y="10606"/>
                      <a:pt x="20260" y="10714"/>
                    </a:cubicBezTo>
                    <a:lnTo>
                      <a:pt x="20260" y="10886"/>
                    </a:lnTo>
                    <a:cubicBezTo>
                      <a:pt x="20260" y="10994"/>
                      <a:pt x="20174" y="11082"/>
                      <a:pt x="20066" y="11082"/>
                    </a:cubicBezTo>
                    <a:lnTo>
                      <a:pt x="18500" y="11082"/>
                    </a:lnTo>
                    <a:cubicBezTo>
                      <a:pt x="18392" y="11082"/>
                      <a:pt x="18306" y="10994"/>
                      <a:pt x="18306" y="10886"/>
                    </a:cubicBezTo>
                    <a:lnTo>
                      <a:pt x="18306" y="10714"/>
                    </a:lnTo>
                    <a:cubicBezTo>
                      <a:pt x="18306" y="10606"/>
                      <a:pt x="18392" y="10520"/>
                      <a:pt x="18500" y="10520"/>
                    </a:cubicBezTo>
                    <a:close/>
                    <a:moveTo>
                      <a:pt x="4058" y="14383"/>
                    </a:moveTo>
                    <a:cubicBezTo>
                      <a:pt x="4133" y="14373"/>
                      <a:pt x="4209" y="14408"/>
                      <a:pt x="4249" y="14477"/>
                    </a:cubicBezTo>
                    <a:lnTo>
                      <a:pt x="4337" y="14629"/>
                    </a:lnTo>
                    <a:cubicBezTo>
                      <a:pt x="4391" y="14721"/>
                      <a:pt x="4358" y="14840"/>
                      <a:pt x="4266" y="14894"/>
                    </a:cubicBezTo>
                    <a:lnTo>
                      <a:pt x="2911" y="15677"/>
                    </a:lnTo>
                    <a:cubicBezTo>
                      <a:pt x="2819" y="15731"/>
                      <a:pt x="2700" y="15698"/>
                      <a:pt x="2646" y="15606"/>
                    </a:cubicBezTo>
                    <a:lnTo>
                      <a:pt x="2560" y="15456"/>
                    </a:lnTo>
                    <a:cubicBezTo>
                      <a:pt x="2506" y="15364"/>
                      <a:pt x="2537" y="15245"/>
                      <a:pt x="2629" y="15191"/>
                    </a:cubicBezTo>
                    <a:lnTo>
                      <a:pt x="3986" y="14408"/>
                    </a:lnTo>
                    <a:cubicBezTo>
                      <a:pt x="4009" y="14394"/>
                      <a:pt x="4034" y="14386"/>
                      <a:pt x="4058" y="14383"/>
                    </a:cubicBezTo>
                    <a:close/>
                    <a:moveTo>
                      <a:pt x="17536" y="14383"/>
                    </a:moveTo>
                    <a:cubicBezTo>
                      <a:pt x="17561" y="14386"/>
                      <a:pt x="17586" y="14394"/>
                      <a:pt x="17609" y="14408"/>
                    </a:cubicBezTo>
                    <a:lnTo>
                      <a:pt x="18964" y="15191"/>
                    </a:lnTo>
                    <a:cubicBezTo>
                      <a:pt x="19056" y="15245"/>
                      <a:pt x="19089" y="15364"/>
                      <a:pt x="19035" y="15456"/>
                    </a:cubicBezTo>
                    <a:lnTo>
                      <a:pt x="18949" y="15606"/>
                    </a:lnTo>
                    <a:cubicBezTo>
                      <a:pt x="18895" y="15698"/>
                      <a:pt x="18776" y="15731"/>
                      <a:pt x="18684" y="15677"/>
                    </a:cubicBezTo>
                    <a:lnTo>
                      <a:pt x="17329" y="14894"/>
                    </a:lnTo>
                    <a:cubicBezTo>
                      <a:pt x="17237" y="14840"/>
                      <a:pt x="17204" y="14721"/>
                      <a:pt x="17258" y="14629"/>
                    </a:cubicBezTo>
                    <a:lnTo>
                      <a:pt x="17344" y="14477"/>
                    </a:lnTo>
                    <a:cubicBezTo>
                      <a:pt x="17385" y="14408"/>
                      <a:pt x="17462" y="14373"/>
                      <a:pt x="17536" y="14383"/>
                    </a:cubicBezTo>
                    <a:close/>
                    <a:moveTo>
                      <a:pt x="6893" y="17239"/>
                    </a:moveTo>
                    <a:cubicBezTo>
                      <a:pt x="6918" y="17243"/>
                      <a:pt x="6943" y="17251"/>
                      <a:pt x="6966" y="17265"/>
                    </a:cubicBezTo>
                    <a:lnTo>
                      <a:pt x="7118" y="17351"/>
                    </a:lnTo>
                    <a:cubicBezTo>
                      <a:pt x="7210" y="17399"/>
                      <a:pt x="7241" y="17519"/>
                      <a:pt x="7187" y="17616"/>
                    </a:cubicBezTo>
                    <a:lnTo>
                      <a:pt x="6404" y="18971"/>
                    </a:lnTo>
                    <a:cubicBezTo>
                      <a:pt x="6350" y="19063"/>
                      <a:pt x="6231" y="19094"/>
                      <a:pt x="6139" y="19040"/>
                    </a:cubicBezTo>
                    <a:lnTo>
                      <a:pt x="5989" y="18954"/>
                    </a:lnTo>
                    <a:cubicBezTo>
                      <a:pt x="5897" y="18900"/>
                      <a:pt x="5864" y="18781"/>
                      <a:pt x="5918" y="18689"/>
                    </a:cubicBezTo>
                    <a:lnTo>
                      <a:pt x="6701" y="17334"/>
                    </a:lnTo>
                    <a:cubicBezTo>
                      <a:pt x="6742" y="17265"/>
                      <a:pt x="6819" y="17230"/>
                      <a:pt x="6893" y="17239"/>
                    </a:cubicBezTo>
                    <a:close/>
                    <a:moveTo>
                      <a:pt x="14696" y="17239"/>
                    </a:moveTo>
                    <a:cubicBezTo>
                      <a:pt x="14771" y="17230"/>
                      <a:pt x="14847" y="17265"/>
                      <a:pt x="14887" y="17334"/>
                    </a:cubicBezTo>
                    <a:lnTo>
                      <a:pt x="15670" y="18689"/>
                    </a:lnTo>
                    <a:cubicBezTo>
                      <a:pt x="15730" y="18781"/>
                      <a:pt x="15698" y="18900"/>
                      <a:pt x="15601" y="18954"/>
                    </a:cubicBezTo>
                    <a:lnTo>
                      <a:pt x="15449" y="19040"/>
                    </a:lnTo>
                    <a:cubicBezTo>
                      <a:pt x="15357" y="19094"/>
                      <a:pt x="15238" y="19063"/>
                      <a:pt x="15184" y="18971"/>
                    </a:cubicBezTo>
                    <a:lnTo>
                      <a:pt x="14401" y="17616"/>
                    </a:lnTo>
                    <a:cubicBezTo>
                      <a:pt x="14347" y="17524"/>
                      <a:pt x="14380" y="17405"/>
                      <a:pt x="14472" y="17351"/>
                    </a:cubicBezTo>
                    <a:lnTo>
                      <a:pt x="14624" y="17265"/>
                    </a:lnTo>
                    <a:cubicBezTo>
                      <a:pt x="14647" y="17251"/>
                      <a:pt x="14672" y="17243"/>
                      <a:pt x="14696" y="17239"/>
                    </a:cubicBezTo>
                    <a:close/>
                    <a:moveTo>
                      <a:pt x="10714" y="18306"/>
                    </a:moveTo>
                    <a:lnTo>
                      <a:pt x="10886" y="18306"/>
                    </a:lnTo>
                    <a:cubicBezTo>
                      <a:pt x="10994" y="18306"/>
                      <a:pt x="11080" y="18392"/>
                      <a:pt x="11080" y="18500"/>
                    </a:cubicBezTo>
                    <a:lnTo>
                      <a:pt x="11080" y="20066"/>
                    </a:lnTo>
                    <a:cubicBezTo>
                      <a:pt x="11080" y="20174"/>
                      <a:pt x="10994" y="20262"/>
                      <a:pt x="10886" y="20262"/>
                    </a:cubicBezTo>
                    <a:lnTo>
                      <a:pt x="10714" y="20262"/>
                    </a:lnTo>
                    <a:cubicBezTo>
                      <a:pt x="10606" y="20262"/>
                      <a:pt x="10520" y="20174"/>
                      <a:pt x="10520" y="20066"/>
                    </a:cubicBezTo>
                    <a:lnTo>
                      <a:pt x="10520" y="18500"/>
                    </a:lnTo>
                    <a:cubicBezTo>
                      <a:pt x="10520" y="18392"/>
                      <a:pt x="10606" y="18306"/>
                      <a:pt x="10714" y="183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651" name="Text Document"/>
              <p:cNvSpPr/>
              <p:nvPr/>
            </p:nvSpPr>
            <p:spPr>
              <a:xfrm>
                <a:off x="4840663" y="2697916"/>
                <a:ext cx="782217" cy="101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653" name="Male"/>
            <p:cNvSpPr/>
            <p:nvPr/>
          </p:nvSpPr>
          <p:spPr>
            <a:xfrm>
              <a:off x="8338929" y="1648355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54" name="read…"/>
            <p:cNvSpPr txBox="1"/>
            <p:nvPr/>
          </p:nvSpPr>
          <p:spPr>
            <a:xfrm>
              <a:off x="5630680" y="3883081"/>
              <a:ext cx="2926921" cy="1201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</a:t>
              </a:r>
            </a:p>
          </p:txBody>
        </p:sp>
      </p:grpSp>
      <p:sp>
        <p:nvSpPr>
          <p:cNvPr id="656" name="Every method must convey the…"/>
          <p:cNvSpPr txBox="1"/>
          <p:nvPr/>
        </p:nvSpPr>
        <p:spPr>
          <a:xfrm>
            <a:off x="1347345" y="2850870"/>
            <a:ext cx="8730997" cy="225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Every method must convey the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“how” in a concise manner. It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is either </a:t>
            </a:r>
            <a:r>
              <a:rPr i="1"/>
              <a:t>atomic</a:t>
            </a:r>
            <a:r>
              <a:t> or </a:t>
            </a:r>
            <a:r>
              <a:rPr i="1"/>
              <a:t>composite. </a:t>
            </a:r>
          </a:p>
        </p:txBody>
      </p:sp>
      <p:sp>
        <p:nvSpPr>
          <p:cNvPr id="657" name="An atomic method comes with…"/>
          <p:cNvSpPr txBox="1"/>
          <p:nvPr/>
        </p:nvSpPr>
        <p:spPr>
          <a:xfrm>
            <a:off x="3176719" y="5971216"/>
            <a:ext cx="9870340" cy="298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433FF"/>
                </a:solidFill>
              </a:defRPr>
            </a:pPr>
            <a:r>
              <a:t>An </a:t>
            </a:r>
            <a:r>
              <a:rPr i="1"/>
              <a:t>atomic</a:t>
            </a:r>
            <a:r>
              <a:t> method comes with </a:t>
            </a:r>
          </a:p>
          <a:p>
            <a:pPr algn="l">
              <a:defRPr sz="4800">
                <a:solidFill>
                  <a:srgbClr val="0433FF"/>
                </a:solidFill>
              </a:defRPr>
            </a:pPr>
            <a:r>
              <a:t>a purpose statement that explains</a:t>
            </a:r>
          </a:p>
          <a:p>
            <a:pPr algn="l">
              <a:defRPr i="1" sz="4800">
                <a:solidFill>
                  <a:srgbClr val="0433FF"/>
                </a:solidFill>
              </a:defRPr>
            </a:pPr>
            <a:r>
              <a:t>what </a:t>
            </a:r>
            <a:r>
              <a:rPr i="0"/>
              <a:t>it computes (and occasionally </a:t>
            </a:r>
            <a:endParaRPr i="0"/>
          </a:p>
          <a:p>
            <a:pPr algn="l">
              <a:defRPr i="1" sz="4800">
                <a:solidFill>
                  <a:srgbClr val="0433FF"/>
                </a:solidFill>
              </a:defRPr>
            </a:pPr>
            <a:r>
              <a:t>how</a:t>
            </a:r>
            <a:r>
              <a:rPr i="0"/>
              <a:t> it computes). </a:t>
            </a:r>
          </a:p>
        </p:txBody>
      </p:sp>
      <p:grpSp>
        <p:nvGrpSpPr>
          <p:cNvPr id="660" name="Group"/>
          <p:cNvGrpSpPr/>
          <p:nvPr/>
        </p:nvGrpSpPr>
        <p:grpSpPr>
          <a:xfrm>
            <a:off x="1951834" y="9514425"/>
            <a:ext cx="15248153" cy="3792744"/>
            <a:chOff x="0" y="0"/>
            <a:chExt cx="15248150" cy="3792742"/>
          </a:xfrm>
        </p:grpSpPr>
        <p:sp>
          <p:nvSpPr>
            <p:cNvPr id="658" name="A composite method comes with…"/>
            <p:cNvSpPr txBox="1"/>
            <p:nvPr/>
          </p:nvSpPr>
          <p:spPr>
            <a:xfrm>
              <a:off x="0" y="0"/>
              <a:ext cx="10492131" cy="2256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800">
                  <a:solidFill>
                    <a:srgbClr val="000000"/>
                  </a:solidFill>
                </a:defRPr>
              </a:pPr>
              <a:r>
                <a:t>A </a:t>
              </a:r>
              <a:r>
                <a:rPr i="1"/>
                <a:t>composite</a:t>
              </a:r>
              <a:r>
                <a:t> method comes with </a:t>
              </a:r>
            </a:p>
            <a:p>
              <a:pPr algn="l">
                <a:defRPr sz="4800">
                  <a:solidFill>
                    <a:srgbClr val="000000"/>
                  </a:solidFill>
                </a:defRPr>
              </a:pPr>
              <a:r>
                <a:t>a purpose statement that </a:t>
              </a:r>
              <a:r>
                <a:rPr i="1"/>
                <a:t>enumerates</a:t>
              </a:r>
              <a:r>
                <a:t> </a:t>
              </a:r>
            </a:p>
            <a:p>
              <a:pPr algn="l">
                <a:defRPr sz="4800">
                  <a:solidFill>
                    <a:srgbClr val="000000"/>
                  </a:solidFill>
                </a:defRPr>
              </a:pPr>
              <a:r>
                <a:t>the tasks it composes.</a:t>
              </a:r>
            </a:p>
          </p:txBody>
        </p:sp>
        <p:sp>
          <p:nvSpPr>
            <p:cNvPr id="659" name="(And if the names of the “subroutines” are well-chosen, we can erase the purpose statement.)"/>
            <p:cNvSpPr txBox="1"/>
            <p:nvPr/>
          </p:nvSpPr>
          <p:spPr>
            <a:xfrm>
              <a:off x="10291172" y="1721677"/>
              <a:ext cx="4956980" cy="2071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300">
                  <a:solidFill>
                    <a:srgbClr val="000000"/>
                  </a:solidFill>
                </a:defRPr>
              </a:lvl1pPr>
            </a:lstStyle>
            <a:p>
              <a:pPr/>
              <a:r>
                <a:t>(And if the names of the “subroutines” are well-chosen, we can erase the purpose statement.)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1"/>
      <p:bldP build="whole" bldLvl="1" animBg="1" rev="0" advAuto="0" spid="657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chnical Skills: The Method"/>
          <p:cNvSpPr txBox="1"/>
          <p:nvPr/>
        </p:nvSpPr>
        <p:spPr>
          <a:xfrm>
            <a:off x="104295" y="107067"/>
            <a:ext cx="1026795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Method</a:t>
            </a:r>
          </a:p>
        </p:txBody>
      </p:sp>
      <p:sp>
        <p:nvSpPr>
          <p:cNvPr id="664" name="write code"/>
          <p:cNvSpPr/>
          <p:nvPr/>
        </p:nvSpPr>
        <p:spPr>
          <a:xfrm>
            <a:off x="13353887" y="6413042"/>
            <a:ext cx="1153341" cy="3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write code</a:t>
            </a:r>
          </a:p>
        </p:txBody>
      </p:sp>
      <p:sp>
        <p:nvSpPr>
          <p:cNvPr id="665" name="Text Document"/>
          <p:cNvSpPr/>
          <p:nvPr/>
        </p:nvSpPr>
        <p:spPr>
          <a:xfrm>
            <a:off x="15047748" y="7462603"/>
            <a:ext cx="782217" cy="101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669" name="Group"/>
          <p:cNvGrpSpPr/>
          <p:nvPr/>
        </p:nvGrpSpPr>
        <p:grpSpPr>
          <a:xfrm>
            <a:off x="15216255" y="4886855"/>
            <a:ext cx="5622881" cy="3710876"/>
            <a:chOff x="0" y="0"/>
            <a:chExt cx="5622879" cy="3710875"/>
          </a:xfrm>
        </p:grpSpPr>
        <p:sp>
          <p:nvSpPr>
            <p:cNvPr id="677" name="Connection Line"/>
            <p:cNvSpPr/>
            <p:nvPr/>
          </p:nvSpPr>
          <p:spPr>
            <a:xfrm>
              <a:off x="0" y="-1"/>
              <a:ext cx="5498988" cy="252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2" fill="norm" stroke="1" extrusionOk="0">
                  <a:moveTo>
                    <a:pt x="0" y="14528"/>
                  </a:moveTo>
                  <a:cubicBezTo>
                    <a:pt x="7665" y="-5388"/>
                    <a:pt x="14865" y="-4827"/>
                    <a:pt x="21600" y="16212"/>
                  </a:cubicBezTo>
                </a:path>
              </a:pathLst>
            </a:custGeom>
            <a:noFill/>
            <a:ln w="152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667" name="Clock"/>
            <p:cNvSpPr/>
            <p:nvPr/>
          </p:nvSpPr>
          <p:spPr>
            <a:xfrm>
              <a:off x="2270115" y="504006"/>
              <a:ext cx="912418" cy="91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2" y="0"/>
                    <a:pt x="10800" y="0"/>
                  </a:cubicBezTo>
                  <a:close/>
                  <a:moveTo>
                    <a:pt x="10714" y="1340"/>
                  </a:moveTo>
                  <a:lnTo>
                    <a:pt x="10886" y="1340"/>
                  </a:lnTo>
                  <a:cubicBezTo>
                    <a:pt x="10994" y="1340"/>
                    <a:pt x="11080" y="1426"/>
                    <a:pt x="11080" y="1534"/>
                  </a:cubicBezTo>
                  <a:lnTo>
                    <a:pt x="11080" y="3100"/>
                  </a:lnTo>
                  <a:cubicBezTo>
                    <a:pt x="11080" y="3208"/>
                    <a:pt x="10994" y="3294"/>
                    <a:pt x="10886" y="3294"/>
                  </a:cubicBezTo>
                  <a:lnTo>
                    <a:pt x="10714" y="3294"/>
                  </a:lnTo>
                  <a:cubicBezTo>
                    <a:pt x="10606" y="3294"/>
                    <a:pt x="10520" y="3208"/>
                    <a:pt x="10520" y="3100"/>
                  </a:cubicBezTo>
                  <a:lnTo>
                    <a:pt x="10520" y="1534"/>
                  </a:lnTo>
                  <a:cubicBezTo>
                    <a:pt x="10520" y="1426"/>
                    <a:pt x="10606" y="1340"/>
                    <a:pt x="10714" y="1340"/>
                  </a:cubicBezTo>
                  <a:close/>
                  <a:moveTo>
                    <a:pt x="6218" y="2541"/>
                  </a:moveTo>
                  <a:cubicBezTo>
                    <a:pt x="6293" y="2532"/>
                    <a:pt x="6369" y="2567"/>
                    <a:pt x="6409" y="2636"/>
                  </a:cubicBezTo>
                  <a:lnTo>
                    <a:pt x="7192" y="3991"/>
                  </a:lnTo>
                  <a:cubicBezTo>
                    <a:pt x="7246" y="4083"/>
                    <a:pt x="7215" y="4202"/>
                    <a:pt x="7123" y="4256"/>
                  </a:cubicBezTo>
                  <a:lnTo>
                    <a:pt x="6971" y="4342"/>
                  </a:lnTo>
                  <a:cubicBezTo>
                    <a:pt x="6879" y="4396"/>
                    <a:pt x="6760" y="4363"/>
                    <a:pt x="6706" y="4271"/>
                  </a:cubicBezTo>
                  <a:lnTo>
                    <a:pt x="5923" y="2916"/>
                  </a:lnTo>
                  <a:cubicBezTo>
                    <a:pt x="5869" y="2824"/>
                    <a:pt x="5902" y="2700"/>
                    <a:pt x="5994" y="2651"/>
                  </a:cubicBezTo>
                  <a:lnTo>
                    <a:pt x="6146" y="2565"/>
                  </a:lnTo>
                  <a:cubicBezTo>
                    <a:pt x="6169" y="2552"/>
                    <a:pt x="6194" y="2544"/>
                    <a:pt x="6218" y="2541"/>
                  </a:cubicBezTo>
                  <a:close/>
                  <a:moveTo>
                    <a:pt x="15382" y="2541"/>
                  </a:moveTo>
                  <a:cubicBezTo>
                    <a:pt x="15406" y="2544"/>
                    <a:pt x="15431" y="2552"/>
                    <a:pt x="15454" y="2565"/>
                  </a:cubicBezTo>
                  <a:lnTo>
                    <a:pt x="15606" y="2651"/>
                  </a:lnTo>
                  <a:cubicBezTo>
                    <a:pt x="15698" y="2705"/>
                    <a:pt x="15731" y="2824"/>
                    <a:pt x="15677" y="2916"/>
                  </a:cubicBezTo>
                  <a:lnTo>
                    <a:pt x="14894" y="4271"/>
                  </a:lnTo>
                  <a:cubicBezTo>
                    <a:pt x="14840" y="4363"/>
                    <a:pt x="14721" y="4396"/>
                    <a:pt x="14629" y="4342"/>
                  </a:cubicBezTo>
                  <a:lnTo>
                    <a:pt x="14477" y="4256"/>
                  </a:lnTo>
                  <a:cubicBezTo>
                    <a:pt x="14385" y="4202"/>
                    <a:pt x="14354" y="4083"/>
                    <a:pt x="14408" y="3991"/>
                  </a:cubicBezTo>
                  <a:lnTo>
                    <a:pt x="15191" y="2636"/>
                  </a:lnTo>
                  <a:cubicBezTo>
                    <a:pt x="15231" y="2567"/>
                    <a:pt x="15307" y="2532"/>
                    <a:pt x="15382" y="2541"/>
                  </a:cubicBezTo>
                  <a:close/>
                  <a:moveTo>
                    <a:pt x="16951" y="4904"/>
                  </a:moveTo>
                  <a:lnTo>
                    <a:pt x="17280" y="5282"/>
                  </a:lnTo>
                  <a:lnTo>
                    <a:pt x="11762" y="10660"/>
                  </a:lnTo>
                  <a:lnTo>
                    <a:pt x="12221" y="10903"/>
                  </a:lnTo>
                  <a:lnTo>
                    <a:pt x="11600" y="11978"/>
                  </a:lnTo>
                  <a:lnTo>
                    <a:pt x="10876" y="11524"/>
                  </a:lnTo>
                  <a:lnTo>
                    <a:pt x="10265" y="12118"/>
                  </a:lnTo>
                  <a:lnTo>
                    <a:pt x="9433" y="11205"/>
                  </a:lnTo>
                  <a:lnTo>
                    <a:pt x="9833" y="10871"/>
                  </a:lnTo>
                  <a:lnTo>
                    <a:pt x="6161" y="8576"/>
                  </a:lnTo>
                  <a:lnTo>
                    <a:pt x="6556" y="7896"/>
                  </a:lnTo>
                  <a:lnTo>
                    <a:pt x="10736" y="10115"/>
                  </a:lnTo>
                  <a:lnTo>
                    <a:pt x="16951" y="4904"/>
                  </a:lnTo>
                  <a:close/>
                  <a:moveTo>
                    <a:pt x="2838" y="5900"/>
                  </a:moveTo>
                  <a:cubicBezTo>
                    <a:pt x="2863" y="5903"/>
                    <a:pt x="2888" y="5911"/>
                    <a:pt x="2911" y="5925"/>
                  </a:cubicBezTo>
                  <a:lnTo>
                    <a:pt x="4266" y="6708"/>
                  </a:lnTo>
                  <a:cubicBezTo>
                    <a:pt x="4358" y="6762"/>
                    <a:pt x="4391" y="6879"/>
                    <a:pt x="4337" y="6971"/>
                  </a:cubicBezTo>
                  <a:lnTo>
                    <a:pt x="4249" y="7123"/>
                  </a:lnTo>
                  <a:cubicBezTo>
                    <a:pt x="4195" y="7215"/>
                    <a:pt x="4078" y="7248"/>
                    <a:pt x="3986" y="7194"/>
                  </a:cubicBezTo>
                  <a:lnTo>
                    <a:pt x="2629" y="6411"/>
                  </a:lnTo>
                  <a:cubicBezTo>
                    <a:pt x="2537" y="6357"/>
                    <a:pt x="2506" y="6238"/>
                    <a:pt x="2560" y="6146"/>
                  </a:cubicBezTo>
                  <a:lnTo>
                    <a:pt x="2646" y="5994"/>
                  </a:lnTo>
                  <a:cubicBezTo>
                    <a:pt x="2687" y="5925"/>
                    <a:pt x="2764" y="5890"/>
                    <a:pt x="2838" y="5900"/>
                  </a:cubicBezTo>
                  <a:close/>
                  <a:moveTo>
                    <a:pt x="18757" y="5900"/>
                  </a:moveTo>
                  <a:cubicBezTo>
                    <a:pt x="18831" y="5890"/>
                    <a:pt x="18908" y="5925"/>
                    <a:pt x="18949" y="5994"/>
                  </a:cubicBezTo>
                  <a:lnTo>
                    <a:pt x="19035" y="6146"/>
                  </a:lnTo>
                  <a:cubicBezTo>
                    <a:pt x="19089" y="6238"/>
                    <a:pt x="19056" y="6357"/>
                    <a:pt x="18964" y="6411"/>
                  </a:cubicBezTo>
                  <a:lnTo>
                    <a:pt x="17609" y="7194"/>
                  </a:lnTo>
                  <a:cubicBezTo>
                    <a:pt x="17517" y="7248"/>
                    <a:pt x="17398" y="7215"/>
                    <a:pt x="17344" y="7123"/>
                  </a:cubicBezTo>
                  <a:lnTo>
                    <a:pt x="17258" y="6971"/>
                  </a:lnTo>
                  <a:cubicBezTo>
                    <a:pt x="17204" y="6879"/>
                    <a:pt x="17237" y="6762"/>
                    <a:pt x="17329" y="6708"/>
                  </a:cubicBezTo>
                  <a:lnTo>
                    <a:pt x="18684" y="5925"/>
                  </a:lnTo>
                  <a:cubicBezTo>
                    <a:pt x="18707" y="5911"/>
                    <a:pt x="18732" y="5903"/>
                    <a:pt x="18757" y="5900"/>
                  </a:cubicBezTo>
                  <a:close/>
                  <a:moveTo>
                    <a:pt x="10800" y="10439"/>
                  </a:moveTo>
                  <a:cubicBezTo>
                    <a:pt x="10707" y="10439"/>
                    <a:pt x="10614" y="10475"/>
                    <a:pt x="10544" y="10545"/>
                  </a:cubicBezTo>
                  <a:cubicBezTo>
                    <a:pt x="10402" y="10686"/>
                    <a:pt x="10402" y="10915"/>
                    <a:pt x="10544" y="11056"/>
                  </a:cubicBezTo>
                  <a:cubicBezTo>
                    <a:pt x="10685" y="11198"/>
                    <a:pt x="10915" y="11198"/>
                    <a:pt x="11056" y="11056"/>
                  </a:cubicBezTo>
                  <a:cubicBezTo>
                    <a:pt x="11198" y="10915"/>
                    <a:pt x="11198" y="10686"/>
                    <a:pt x="11056" y="10545"/>
                  </a:cubicBezTo>
                  <a:cubicBezTo>
                    <a:pt x="10986" y="10475"/>
                    <a:pt x="10893" y="10439"/>
                    <a:pt x="10800" y="10439"/>
                  </a:cubicBezTo>
                  <a:close/>
                  <a:moveTo>
                    <a:pt x="1529" y="10520"/>
                  </a:moveTo>
                  <a:lnTo>
                    <a:pt x="3095" y="10520"/>
                  </a:lnTo>
                  <a:cubicBezTo>
                    <a:pt x="3203" y="10520"/>
                    <a:pt x="3289" y="10606"/>
                    <a:pt x="3289" y="10714"/>
                  </a:cubicBezTo>
                  <a:lnTo>
                    <a:pt x="3289" y="10886"/>
                  </a:lnTo>
                  <a:cubicBezTo>
                    <a:pt x="3289" y="10994"/>
                    <a:pt x="3203" y="11082"/>
                    <a:pt x="3095" y="11082"/>
                  </a:cubicBezTo>
                  <a:lnTo>
                    <a:pt x="1529" y="11082"/>
                  </a:lnTo>
                  <a:cubicBezTo>
                    <a:pt x="1426" y="11082"/>
                    <a:pt x="1333" y="10994"/>
                    <a:pt x="1333" y="10886"/>
                  </a:cubicBezTo>
                  <a:lnTo>
                    <a:pt x="1333" y="10714"/>
                  </a:lnTo>
                  <a:cubicBezTo>
                    <a:pt x="1333" y="10606"/>
                    <a:pt x="1421" y="10520"/>
                    <a:pt x="1529" y="10520"/>
                  </a:cubicBezTo>
                  <a:close/>
                  <a:moveTo>
                    <a:pt x="18500" y="10520"/>
                  </a:moveTo>
                  <a:lnTo>
                    <a:pt x="20066" y="10520"/>
                  </a:lnTo>
                  <a:cubicBezTo>
                    <a:pt x="20174" y="10520"/>
                    <a:pt x="20260" y="10606"/>
                    <a:pt x="20260" y="10714"/>
                  </a:cubicBezTo>
                  <a:lnTo>
                    <a:pt x="20260" y="10886"/>
                  </a:lnTo>
                  <a:cubicBezTo>
                    <a:pt x="20260" y="10994"/>
                    <a:pt x="20174" y="11082"/>
                    <a:pt x="20066" y="11082"/>
                  </a:cubicBezTo>
                  <a:lnTo>
                    <a:pt x="18500" y="11082"/>
                  </a:lnTo>
                  <a:cubicBezTo>
                    <a:pt x="18392" y="11082"/>
                    <a:pt x="18306" y="10994"/>
                    <a:pt x="18306" y="10886"/>
                  </a:cubicBezTo>
                  <a:lnTo>
                    <a:pt x="18306" y="10714"/>
                  </a:lnTo>
                  <a:cubicBezTo>
                    <a:pt x="18306" y="10606"/>
                    <a:pt x="18392" y="10520"/>
                    <a:pt x="18500" y="10520"/>
                  </a:cubicBezTo>
                  <a:close/>
                  <a:moveTo>
                    <a:pt x="4058" y="14383"/>
                  </a:moveTo>
                  <a:cubicBezTo>
                    <a:pt x="4133" y="14373"/>
                    <a:pt x="4209" y="14408"/>
                    <a:pt x="4249" y="14477"/>
                  </a:cubicBezTo>
                  <a:lnTo>
                    <a:pt x="4337" y="14629"/>
                  </a:lnTo>
                  <a:cubicBezTo>
                    <a:pt x="4391" y="14721"/>
                    <a:pt x="4358" y="14840"/>
                    <a:pt x="4266" y="14894"/>
                  </a:cubicBezTo>
                  <a:lnTo>
                    <a:pt x="2911" y="15677"/>
                  </a:lnTo>
                  <a:cubicBezTo>
                    <a:pt x="2819" y="15731"/>
                    <a:pt x="2700" y="15698"/>
                    <a:pt x="2646" y="15606"/>
                  </a:cubicBezTo>
                  <a:lnTo>
                    <a:pt x="2560" y="15456"/>
                  </a:lnTo>
                  <a:cubicBezTo>
                    <a:pt x="2506" y="15364"/>
                    <a:pt x="2537" y="15245"/>
                    <a:pt x="2629" y="15191"/>
                  </a:cubicBezTo>
                  <a:lnTo>
                    <a:pt x="3986" y="14408"/>
                  </a:lnTo>
                  <a:cubicBezTo>
                    <a:pt x="4009" y="14394"/>
                    <a:pt x="4034" y="14386"/>
                    <a:pt x="4058" y="14383"/>
                  </a:cubicBezTo>
                  <a:close/>
                  <a:moveTo>
                    <a:pt x="17536" y="14383"/>
                  </a:moveTo>
                  <a:cubicBezTo>
                    <a:pt x="17561" y="14386"/>
                    <a:pt x="17586" y="14394"/>
                    <a:pt x="17609" y="14408"/>
                  </a:cubicBezTo>
                  <a:lnTo>
                    <a:pt x="18964" y="15191"/>
                  </a:lnTo>
                  <a:cubicBezTo>
                    <a:pt x="19056" y="15245"/>
                    <a:pt x="19089" y="15364"/>
                    <a:pt x="19035" y="15456"/>
                  </a:cubicBezTo>
                  <a:lnTo>
                    <a:pt x="18949" y="15606"/>
                  </a:lnTo>
                  <a:cubicBezTo>
                    <a:pt x="18895" y="15698"/>
                    <a:pt x="18776" y="15731"/>
                    <a:pt x="18684" y="15677"/>
                  </a:cubicBezTo>
                  <a:lnTo>
                    <a:pt x="17329" y="14894"/>
                  </a:lnTo>
                  <a:cubicBezTo>
                    <a:pt x="17237" y="14840"/>
                    <a:pt x="17204" y="14721"/>
                    <a:pt x="17258" y="14629"/>
                  </a:cubicBezTo>
                  <a:lnTo>
                    <a:pt x="17344" y="14477"/>
                  </a:lnTo>
                  <a:cubicBezTo>
                    <a:pt x="17385" y="14408"/>
                    <a:pt x="17462" y="14373"/>
                    <a:pt x="17536" y="14383"/>
                  </a:cubicBezTo>
                  <a:close/>
                  <a:moveTo>
                    <a:pt x="6893" y="17239"/>
                  </a:moveTo>
                  <a:cubicBezTo>
                    <a:pt x="6918" y="17243"/>
                    <a:pt x="6943" y="17251"/>
                    <a:pt x="6966" y="17265"/>
                  </a:cubicBezTo>
                  <a:lnTo>
                    <a:pt x="7118" y="17351"/>
                  </a:lnTo>
                  <a:cubicBezTo>
                    <a:pt x="7210" y="17399"/>
                    <a:pt x="7241" y="17519"/>
                    <a:pt x="7187" y="17616"/>
                  </a:cubicBezTo>
                  <a:lnTo>
                    <a:pt x="6404" y="18971"/>
                  </a:lnTo>
                  <a:cubicBezTo>
                    <a:pt x="6350" y="19063"/>
                    <a:pt x="6231" y="19094"/>
                    <a:pt x="6139" y="19040"/>
                  </a:cubicBezTo>
                  <a:lnTo>
                    <a:pt x="5989" y="18954"/>
                  </a:lnTo>
                  <a:cubicBezTo>
                    <a:pt x="5897" y="18900"/>
                    <a:pt x="5864" y="18781"/>
                    <a:pt x="5918" y="18689"/>
                  </a:cubicBezTo>
                  <a:lnTo>
                    <a:pt x="6701" y="17334"/>
                  </a:lnTo>
                  <a:cubicBezTo>
                    <a:pt x="6742" y="17265"/>
                    <a:pt x="6819" y="17230"/>
                    <a:pt x="6893" y="17239"/>
                  </a:cubicBezTo>
                  <a:close/>
                  <a:moveTo>
                    <a:pt x="14696" y="17239"/>
                  </a:moveTo>
                  <a:cubicBezTo>
                    <a:pt x="14771" y="17230"/>
                    <a:pt x="14847" y="17265"/>
                    <a:pt x="14887" y="17334"/>
                  </a:cubicBezTo>
                  <a:lnTo>
                    <a:pt x="15670" y="18689"/>
                  </a:lnTo>
                  <a:cubicBezTo>
                    <a:pt x="15730" y="18781"/>
                    <a:pt x="15698" y="18900"/>
                    <a:pt x="15601" y="18954"/>
                  </a:cubicBezTo>
                  <a:lnTo>
                    <a:pt x="15449" y="19040"/>
                  </a:lnTo>
                  <a:cubicBezTo>
                    <a:pt x="15357" y="19094"/>
                    <a:pt x="15238" y="19063"/>
                    <a:pt x="15184" y="18971"/>
                  </a:cubicBezTo>
                  <a:lnTo>
                    <a:pt x="14401" y="17616"/>
                  </a:lnTo>
                  <a:cubicBezTo>
                    <a:pt x="14347" y="17524"/>
                    <a:pt x="14380" y="17405"/>
                    <a:pt x="14472" y="17351"/>
                  </a:cubicBezTo>
                  <a:lnTo>
                    <a:pt x="14624" y="17265"/>
                  </a:lnTo>
                  <a:cubicBezTo>
                    <a:pt x="14647" y="17251"/>
                    <a:pt x="14672" y="17243"/>
                    <a:pt x="14696" y="17239"/>
                  </a:cubicBezTo>
                  <a:close/>
                  <a:moveTo>
                    <a:pt x="10714" y="18306"/>
                  </a:moveTo>
                  <a:lnTo>
                    <a:pt x="10886" y="18306"/>
                  </a:lnTo>
                  <a:cubicBezTo>
                    <a:pt x="10994" y="18306"/>
                    <a:pt x="11080" y="18392"/>
                    <a:pt x="11080" y="18500"/>
                  </a:cubicBezTo>
                  <a:lnTo>
                    <a:pt x="11080" y="20066"/>
                  </a:lnTo>
                  <a:cubicBezTo>
                    <a:pt x="11080" y="20174"/>
                    <a:pt x="10994" y="20262"/>
                    <a:pt x="10886" y="20262"/>
                  </a:cubicBezTo>
                  <a:lnTo>
                    <a:pt x="10714" y="20262"/>
                  </a:lnTo>
                  <a:cubicBezTo>
                    <a:pt x="10606" y="20262"/>
                    <a:pt x="10520" y="20174"/>
                    <a:pt x="10520" y="20066"/>
                  </a:cubicBezTo>
                  <a:lnTo>
                    <a:pt x="10520" y="18500"/>
                  </a:lnTo>
                  <a:cubicBezTo>
                    <a:pt x="10520" y="18392"/>
                    <a:pt x="10606" y="18306"/>
                    <a:pt x="10714" y="183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68" name="Text Document"/>
            <p:cNvSpPr/>
            <p:nvPr/>
          </p:nvSpPr>
          <p:spPr>
            <a:xfrm>
              <a:off x="4840663" y="2697916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670" name="Male"/>
          <p:cNvSpPr/>
          <p:nvPr/>
        </p:nvSpPr>
        <p:spPr>
          <a:xfrm>
            <a:off x="21692816" y="6535211"/>
            <a:ext cx="1153342" cy="3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71" name="Squeak [2020] consists of 600,000 lines of code."/>
          <p:cNvSpPr txBox="1"/>
          <p:nvPr/>
        </p:nvSpPr>
        <p:spPr>
          <a:xfrm>
            <a:off x="1347345" y="3574770"/>
            <a:ext cx="1333774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Squeak [2020] consists of 600,000 lines of code.</a:t>
            </a:r>
          </a:p>
        </p:txBody>
      </p:sp>
      <p:sp>
        <p:nvSpPr>
          <p:cNvPr id="672" name="How long is the average method?"/>
          <p:cNvSpPr txBox="1"/>
          <p:nvPr/>
        </p:nvSpPr>
        <p:spPr>
          <a:xfrm>
            <a:off x="2556862" y="5855391"/>
            <a:ext cx="928207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0433FF"/>
                </a:solidFill>
              </a:defRPr>
            </a:lvl1pPr>
          </a:lstStyle>
          <a:p>
            <a:pPr/>
            <a:r>
              <a:t>How long is the average method?</a:t>
            </a:r>
          </a:p>
        </p:txBody>
      </p:sp>
      <p:grpSp>
        <p:nvGrpSpPr>
          <p:cNvPr id="676" name="Group"/>
          <p:cNvGrpSpPr/>
          <p:nvPr/>
        </p:nvGrpSpPr>
        <p:grpSpPr>
          <a:xfrm>
            <a:off x="3882976" y="7759869"/>
            <a:ext cx="18028513" cy="2275841"/>
            <a:chOff x="0" y="0"/>
            <a:chExt cx="18028511" cy="2275840"/>
          </a:xfrm>
        </p:grpSpPr>
        <p:sp>
          <p:nvSpPr>
            <p:cNvPr id="673" name="writes…"/>
            <p:cNvSpPr txBox="1"/>
            <p:nvPr/>
          </p:nvSpPr>
          <p:spPr>
            <a:xfrm>
              <a:off x="10706796" y="887899"/>
              <a:ext cx="1963477" cy="1387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six lines</a:t>
              </a:r>
            </a:p>
          </p:txBody>
        </p:sp>
        <p:sp>
          <p:nvSpPr>
            <p:cNvPr id="674" name="reads…"/>
            <p:cNvSpPr txBox="1"/>
            <p:nvPr/>
          </p:nvSpPr>
          <p:spPr>
            <a:xfrm>
              <a:off x="15101591" y="1010067"/>
              <a:ext cx="2926921" cy="1201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reads 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six lines</a:t>
              </a:r>
            </a:p>
          </p:txBody>
        </p:sp>
        <p:sp>
          <p:nvSpPr>
            <p:cNvPr id="675" name="Six lines."/>
            <p:cNvSpPr txBox="1"/>
            <p:nvPr/>
          </p:nvSpPr>
          <p:spPr>
            <a:xfrm>
              <a:off x="0" y="0"/>
              <a:ext cx="2710587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4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Six lines.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creenshot 2025-01-29 at 4.58.25 PM.png" descr="Screenshot 2025-01-29 at 4.58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415" y="3950627"/>
            <a:ext cx="9685329" cy="5063699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Technical Skills: The Method"/>
          <p:cNvSpPr txBox="1"/>
          <p:nvPr/>
        </p:nvSpPr>
        <p:spPr>
          <a:xfrm>
            <a:off x="104295" y="107067"/>
            <a:ext cx="1026795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Method</a:t>
            </a:r>
          </a:p>
        </p:txBody>
      </p:sp>
      <p:sp>
        <p:nvSpPr>
          <p:cNvPr id="681" name="class GameState {…"/>
          <p:cNvSpPr txBox="1"/>
          <p:nvPr/>
        </p:nvSpPr>
        <p:spPr>
          <a:xfrm>
            <a:off x="10346394" y="3318787"/>
            <a:ext cx="13832534" cy="5816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GameState {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// is the game over according to the rules?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public boolean gameOver() {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return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this.allPlayersEliminated()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this.aPlayerHasGoodScore()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this.allCardsBought()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this.noPebblesOrBuyers();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}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lass GameState {…"/>
          <p:cNvSpPr txBox="1"/>
          <p:nvPr/>
        </p:nvSpPr>
        <p:spPr>
          <a:xfrm>
            <a:off x="436222" y="4263027"/>
            <a:ext cx="13832533" cy="9245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GameState {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// is the game over according to the rules?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public boolean gameOver() {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if (this.players.isEmpty()) 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return true;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if (this.cards.isEmpty())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return true; 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for(Player p : this.players) {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if (p.score &gt;= PlayerWins)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return true;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for(Player p : this.players) { 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if (! p.canBuy(this.cards))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   return false; 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return true;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}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84" name="Technical Skills: The Method"/>
          <p:cNvSpPr txBox="1"/>
          <p:nvPr/>
        </p:nvSpPr>
        <p:spPr>
          <a:xfrm>
            <a:off x="104295" y="107067"/>
            <a:ext cx="1026795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The Method</a:t>
            </a:r>
          </a:p>
        </p:txBody>
      </p:sp>
      <p:sp>
        <p:nvSpPr>
          <p:cNvPr id="685" name="class GameState {…"/>
          <p:cNvSpPr txBox="1"/>
          <p:nvPr/>
        </p:nvSpPr>
        <p:spPr>
          <a:xfrm>
            <a:off x="10872127" y="539913"/>
            <a:ext cx="13832534" cy="5816601"/>
          </a:xfrm>
          <a:prstGeom prst="rect">
            <a:avLst/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class GameState {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// is the game over according to the rules?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public boolean gameOver() {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return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this.allPlayersEliminated()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this.aPlayerHasGoodScore() 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this.allCardsBought()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   || this.noPebblesOrBuyers();</a:t>
            </a:r>
          </a:p>
          <a:p>
            <a:pPr algn="l" defTabSz="825500">
              <a:defRPr sz="4000">
                <a:solidFill>
                  <a:srgbClr val="000000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  }</a:t>
            </a:r>
          </a:p>
          <a:p>
            <a:pPr algn="l" defTabSz="825500">
              <a:defRPr sz="4000">
                <a:solidFill>
                  <a:srgbClr val="FFFFFF"/>
                </a:solidFill>
                <a:latin typeface="Andale Mono"/>
                <a:ea typeface="Andale Mono"/>
                <a:cs typeface="Andale Mono"/>
                <a:sym typeface="Andale Mono"/>
              </a:defRPr>
            </a:pPr>
            <a:r>
              <a:t>}</a:t>
            </a:r>
          </a:p>
        </p:txBody>
      </p:sp>
      <p:sp>
        <p:nvSpPr>
          <p:cNvPr id="686" name="passes the exact same tests"/>
          <p:cNvSpPr/>
          <p:nvPr/>
        </p:nvSpPr>
        <p:spPr>
          <a:xfrm>
            <a:off x="1773338" y="1239953"/>
            <a:ext cx="6796088" cy="3517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" y="0"/>
                </a:moveTo>
                <a:cubicBezTo>
                  <a:pt x="90" y="0"/>
                  <a:pt x="0" y="175"/>
                  <a:pt x="0" y="390"/>
                </a:cubicBezTo>
                <a:lnTo>
                  <a:pt x="0" y="7409"/>
                </a:lnTo>
                <a:cubicBezTo>
                  <a:pt x="0" y="7624"/>
                  <a:pt x="90" y="7799"/>
                  <a:pt x="202" y="7799"/>
                </a:cubicBezTo>
                <a:lnTo>
                  <a:pt x="18617" y="7799"/>
                </a:lnTo>
                <a:lnTo>
                  <a:pt x="19020" y="21600"/>
                </a:lnTo>
                <a:lnTo>
                  <a:pt x="19424" y="7799"/>
                </a:lnTo>
                <a:lnTo>
                  <a:pt x="21398" y="7799"/>
                </a:lnTo>
                <a:cubicBezTo>
                  <a:pt x="21510" y="7799"/>
                  <a:pt x="21600" y="7624"/>
                  <a:pt x="21600" y="7409"/>
                </a:cubicBezTo>
                <a:lnTo>
                  <a:pt x="21600" y="390"/>
                </a:lnTo>
                <a:cubicBezTo>
                  <a:pt x="21600" y="175"/>
                  <a:pt x="21510" y="0"/>
                  <a:pt x="21398" y="0"/>
                </a:cubicBezTo>
                <a:lnTo>
                  <a:pt x="202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passes the exact same tests</a:t>
            </a:r>
          </a:p>
        </p:txBody>
      </p:sp>
      <p:sp>
        <p:nvSpPr>
          <p:cNvPr id="687" name="passes the exact same tests"/>
          <p:cNvSpPr/>
          <p:nvPr/>
        </p:nvSpPr>
        <p:spPr>
          <a:xfrm>
            <a:off x="1773338" y="1239953"/>
            <a:ext cx="9499998" cy="1607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" y="0"/>
                </a:moveTo>
                <a:cubicBezTo>
                  <a:pt x="65" y="0"/>
                  <a:pt x="0" y="382"/>
                  <a:pt x="0" y="853"/>
                </a:cubicBezTo>
                <a:lnTo>
                  <a:pt x="0" y="16213"/>
                </a:lnTo>
                <a:cubicBezTo>
                  <a:pt x="0" y="16685"/>
                  <a:pt x="65" y="17067"/>
                  <a:pt x="144" y="17067"/>
                </a:cubicBezTo>
                <a:lnTo>
                  <a:pt x="13750" y="17067"/>
                </a:lnTo>
                <a:lnTo>
                  <a:pt x="21600" y="21600"/>
                </a:lnTo>
                <a:lnTo>
                  <a:pt x="15452" y="14603"/>
                </a:lnTo>
                <a:lnTo>
                  <a:pt x="15452" y="853"/>
                </a:lnTo>
                <a:cubicBezTo>
                  <a:pt x="15452" y="382"/>
                  <a:pt x="15388" y="0"/>
                  <a:pt x="15308" y="0"/>
                </a:cubicBezTo>
                <a:lnTo>
                  <a:pt x="144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passes the exact same tests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chnical Skills: The Tests"/>
          <p:cNvSpPr txBox="1"/>
          <p:nvPr/>
        </p:nvSpPr>
        <p:spPr>
          <a:xfrm>
            <a:off x="535206" y="107067"/>
            <a:ext cx="9406129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The Tests</a:t>
            </a:r>
          </a:p>
        </p:txBody>
      </p:sp>
      <p:grpSp>
        <p:nvGrpSpPr>
          <p:cNvPr id="699" name="Group"/>
          <p:cNvGrpSpPr/>
          <p:nvPr/>
        </p:nvGrpSpPr>
        <p:grpSpPr>
          <a:xfrm>
            <a:off x="13353887" y="4886855"/>
            <a:ext cx="9492271" cy="6271574"/>
            <a:chOff x="0" y="0"/>
            <a:chExt cx="9492270" cy="6271572"/>
          </a:xfrm>
        </p:grpSpPr>
        <p:sp>
          <p:nvSpPr>
            <p:cNvPr id="690" name="write code"/>
            <p:cNvSpPr/>
            <p:nvPr/>
          </p:nvSpPr>
          <p:spPr>
            <a:xfrm>
              <a:off x="0" y="1526187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write code</a:t>
              </a:r>
            </a:p>
          </p:txBody>
        </p:sp>
        <p:sp>
          <p:nvSpPr>
            <p:cNvPr id="691" name="Text Document"/>
            <p:cNvSpPr/>
            <p:nvPr/>
          </p:nvSpPr>
          <p:spPr>
            <a:xfrm>
              <a:off x="1693860" y="2575747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2" name="writes…"/>
            <p:cNvSpPr txBox="1"/>
            <p:nvPr/>
          </p:nvSpPr>
          <p:spPr>
            <a:xfrm>
              <a:off x="1235886" y="3785948"/>
              <a:ext cx="2560697" cy="2336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&amp; 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tests</a:t>
              </a:r>
            </a:p>
          </p:txBody>
        </p:sp>
        <p:grpSp>
          <p:nvGrpSpPr>
            <p:cNvPr id="696" name="Group"/>
            <p:cNvGrpSpPr/>
            <p:nvPr/>
          </p:nvGrpSpPr>
          <p:grpSpPr>
            <a:xfrm>
              <a:off x="1862368" y="-1"/>
              <a:ext cx="5622881" cy="3710877"/>
              <a:chOff x="0" y="0"/>
              <a:chExt cx="5622879" cy="3710875"/>
            </a:xfrm>
          </p:grpSpPr>
          <p:sp>
            <p:nvSpPr>
              <p:cNvPr id="702" name="Connection Line"/>
              <p:cNvSpPr/>
              <p:nvPr/>
            </p:nvSpPr>
            <p:spPr>
              <a:xfrm>
                <a:off x="0" y="-1"/>
                <a:ext cx="5498988" cy="252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2" fill="norm" stroke="1" extrusionOk="0">
                    <a:moveTo>
                      <a:pt x="0" y="14528"/>
                    </a:moveTo>
                    <a:cubicBezTo>
                      <a:pt x="7665" y="-5388"/>
                      <a:pt x="14865" y="-4827"/>
                      <a:pt x="21600" y="16212"/>
                    </a:cubicBezTo>
                  </a:path>
                </a:pathLst>
              </a:cu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694" name="Clock"/>
              <p:cNvSpPr/>
              <p:nvPr/>
            </p:nvSpPr>
            <p:spPr>
              <a:xfrm>
                <a:off x="2270115" y="504006"/>
                <a:ext cx="912418" cy="91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0"/>
                    </a:cubicBezTo>
                    <a:cubicBezTo>
                      <a:pt x="21600" y="4833"/>
                      <a:pt x="16762" y="0"/>
                      <a:pt x="10800" y="0"/>
                    </a:cubicBezTo>
                    <a:close/>
                    <a:moveTo>
                      <a:pt x="10714" y="1340"/>
                    </a:moveTo>
                    <a:lnTo>
                      <a:pt x="10886" y="1340"/>
                    </a:lnTo>
                    <a:cubicBezTo>
                      <a:pt x="10994" y="1340"/>
                      <a:pt x="11080" y="1426"/>
                      <a:pt x="11080" y="1534"/>
                    </a:cubicBezTo>
                    <a:lnTo>
                      <a:pt x="11080" y="3100"/>
                    </a:lnTo>
                    <a:cubicBezTo>
                      <a:pt x="11080" y="3208"/>
                      <a:pt x="10994" y="3294"/>
                      <a:pt x="10886" y="3294"/>
                    </a:cubicBezTo>
                    <a:lnTo>
                      <a:pt x="10714" y="3294"/>
                    </a:lnTo>
                    <a:cubicBezTo>
                      <a:pt x="10606" y="3294"/>
                      <a:pt x="10520" y="3208"/>
                      <a:pt x="10520" y="3100"/>
                    </a:cubicBezTo>
                    <a:lnTo>
                      <a:pt x="10520" y="1534"/>
                    </a:lnTo>
                    <a:cubicBezTo>
                      <a:pt x="10520" y="1426"/>
                      <a:pt x="10606" y="1340"/>
                      <a:pt x="10714" y="1340"/>
                    </a:cubicBezTo>
                    <a:close/>
                    <a:moveTo>
                      <a:pt x="6218" y="2541"/>
                    </a:moveTo>
                    <a:cubicBezTo>
                      <a:pt x="6293" y="2532"/>
                      <a:pt x="6369" y="2567"/>
                      <a:pt x="6409" y="2636"/>
                    </a:cubicBezTo>
                    <a:lnTo>
                      <a:pt x="7192" y="3991"/>
                    </a:lnTo>
                    <a:cubicBezTo>
                      <a:pt x="7246" y="4083"/>
                      <a:pt x="7215" y="4202"/>
                      <a:pt x="7123" y="4256"/>
                    </a:cubicBezTo>
                    <a:lnTo>
                      <a:pt x="6971" y="4342"/>
                    </a:lnTo>
                    <a:cubicBezTo>
                      <a:pt x="6879" y="4396"/>
                      <a:pt x="6760" y="4363"/>
                      <a:pt x="6706" y="4271"/>
                    </a:cubicBezTo>
                    <a:lnTo>
                      <a:pt x="5923" y="2916"/>
                    </a:lnTo>
                    <a:cubicBezTo>
                      <a:pt x="5869" y="2824"/>
                      <a:pt x="5902" y="2700"/>
                      <a:pt x="5994" y="2651"/>
                    </a:cubicBezTo>
                    <a:lnTo>
                      <a:pt x="6146" y="2565"/>
                    </a:lnTo>
                    <a:cubicBezTo>
                      <a:pt x="6169" y="2552"/>
                      <a:pt x="6194" y="2544"/>
                      <a:pt x="6218" y="2541"/>
                    </a:cubicBezTo>
                    <a:close/>
                    <a:moveTo>
                      <a:pt x="15382" y="2541"/>
                    </a:moveTo>
                    <a:cubicBezTo>
                      <a:pt x="15406" y="2544"/>
                      <a:pt x="15431" y="2552"/>
                      <a:pt x="15454" y="2565"/>
                    </a:cubicBezTo>
                    <a:lnTo>
                      <a:pt x="15606" y="2651"/>
                    </a:lnTo>
                    <a:cubicBezTo>
                      <a:pt x="15698" y="2705"/>
                      <a:pt x="15731" y="2824"/>
                      <a:pt x="15677" y="2916"/>
                    </a:cubicBezTo>
                    <a:lnTo>
                      <a:pt x="14894" y="4271"/>
                    </a:lnTo>
                    <a:cubicBezTo>
                      <a:pt x="14840" y="4363"/>
                      <a:pt x="14721" y="4396"/>
                      <a:pt x="14629" y="4342"/>
                    </a:cubicBezTo>
                    <a:lnTo>
                      <a:pt x="14477" y="4256"/>
                    </a:lnTo>
                    <a:cubicBezTo>
                      <a:pt x="14385" y="4202"/>
                      <a:pt x="14354" y="4083"/>
                      <a:pt x="14408" y="3991"/>
                    </a:cubicBezTo>
                    <a:lnTo>
                      <a:pt x="15191" y="2636"/>
                    </a:lnTo>
                    <a:cubicBezTo>
                      <a:pt x="15231" y="2567"/>
                      <a:pt x="15307" y="2532"/>
                      <a:pt x="15382" y="2541"/>
                    </a:cubicBezTo>
                    <a:close/>
                    <a:moveTo>
                      <a:pt x="16951" y="4904"/>
                    </a:moveTo>
                    <a:lnTo>
                      <a:pt x="17280" y="5282"/>
                    </a:lnTo>
                    <a:lnTo>
                      <a:pt x="11762" y="10660"/>
                    </a:lnTo>
                    <a:lnTo>
                      <a:pt x="12221" y="10903"/>
                    </a:lnTo>
                    <a:lnTo>
                      <a:pt x="11600" y="11978"/>
                    </a:lnTo>
                    <a:lnTo>
                      <a:pt x="10876" y="11524"/>
                    </a:lnTo>
                    <a:lnTo>
                      <a:pt x="10265" y="12118"/>
                    </a:lnTo>
                    <a:lnTo>
                      <a:pt x="9433" y="11205"/>
                    </a:lnTo>
                    <a:lnTo>
                      <a:pt x="9833" y="10871"/>
                    </a:lnTo>
                    <a:lnTo>
                      <a:pt x="6161" y="8576"/>
                    </a:lnTo>
                    <a:lnTo>
                      <a:pt x="6556" y="7896"/>
                    </a:lnTo>
                    <a:lnTo>
                      <a:pt x="10736" y="10115"/>
                    </a:lnTo>
                    <a:lnTo>
                      <a:pt x="16951" y="4904"/>
                    </a:lnTo>
                    <a:close/>
                    <a:moveTo>
                      <a:pt x="2838" y="5900"/>
                    </a:moveTo>
                    <a:cubicBezTo>
                      <a:pt x="2863" y="5903"/>
                      <a:pt x="2888" y="5911"/>
                      <a:pt x="2911" y="5925"/>
                    </a:cubicBezTo>
                    <a:lnTo>
                      <a:pt x="4266" y="6708"/>
                    </a:lnTo>
                    <a:cubicBezTo>
                      <a:pt x="4358" y="6762"/>
                      <a:pt x="4391" y="6879"/>
                      <a:pt x="4337" y="6971"/>
                    </a:cubicBezTo>
                    <a:lnTo>
                      <a:pt x="4249" y="7123"/>
                    </a:lnTo>
                    <a:cubicBezTo>
                      <a:pt x="4195" y="7215"/>
                      <a:pt x="4078" y="7248"/>
                      <a:pt x="3986" y="7194"/>
                    </a:cubicBezTo>
                    <a:lnTo>
                      <a:pt x="2629" y="6411"/>
                    </a:lnTo>
                    <a:cubicBezTo>
                      <a:pt x="2537" y="6357"/>
                      <a:pt x="2506" y="6238"/>
                      <a:pt x="2560" y="6146"/>
                    </a:cubicBezTo>
                    <a:lnTo>
                      <a:pt x="2646" y="5994"/>
                    </a:lnTo>
                    <a:cubicBezTo>
                      <a:pt x="2687" y="5925"/>
                      <a:pt x="2764" y="5890"/>
                      <a:pt x="2838" y="5900"/>
                    </a:cubicBezTo>
                    <a:close/>
                    <a:moveTo>
                      <a:pt x="18757" y="5900"/>
                    </a:moveTo>
                    <a:cubicBezTo>
                      <a:pt x="18831" y="5890"/>
                      <a:pt x="18908" y="5925"/>
                      <a:pt x="18949" y="5994"/>
                    </a:cubicBezTo>
                    <a:lnTo>
                      <a:pt x="19035" y="6146"/>
                    </a:lnTo>
                    <a:cubicBezTo>
                      <a:pt x="19089" y="6238"/>
                      <a:pt x="19056" y="6357"/>
                      <a:pt x="18964" y="6411"/>
                    </a:cubicBezTo>
                    <a:lnTo>
                      <a:pt x="17609" y="7194"/>
                    </a:lnTo>
                    <a:cubicBezTo>
                      <a:pt x="17517" y="7248"/>
                      <a:pt x="17398" y="7215"/>
                      <a:pt x="17344" y="7123"/>
                    </a:cubicBezTo>
                    <a:lnTo>
                      <a:pt x="17258" y="6971"/>
                    </a:lnTo>
                    <a:cubicBezTo>
                      <a:pt x="17204" y="6879"/>
                      <a:pt x="17237" y="6762"/>
                      <a:pt x="17329" y="6708"/>
                    </a:cubicBezTo>
                    <a:lnTo>
                      <a:pt x="18684" y="5925"/>
                    </a:lnTo>
                    <a:cubicBezTo>
                      <a:pt x="18707" y="5911"/>
                      <a:pt x="18732" y="5903"/>
                      <a:pt x="18757" y="5900"/>
                    </a:cubicBezTo>
                    <a:close/>
                    <a:moveTo>
                      <a:pt x="10800" y="10439"/>
                    </a:moveTo>
                    <a:cubicBezTo>
                      <a:pt x="10707" y="10439"/>
                      <a:pt x="10614" y="10475"/>
                      <a:pt x="10544" y="10545"/>
                    </a:cubicBezTo>
                    <a:cubicBezTo>
                      <a:pt x="10402" y="10686"/>
                      <a:pt x="10402" y="10915"/>
                      <a:pt x="10544" y="11056"/>
                    </a:cubicBezTo>
                    <a:cubicBezTo>
                      <a:pt x="10685" y="11198"/>
                      <a:pt x="10915" y="11198"/>
                      <a:pt x="11056" y="11056"/>
                    </a:cubicBezTo>
                    <a:cubicBezTo>
                      <a:pt x="11198" y="10915"/>
                      <a:pt x="11198" y="10686"/>
                      <a:pt x="11056" y="10545"/>
                    </a:cubicBezTo>
                    <a:cubicBezTo>
                      <a:pt x="10986" y="10475"/>
                      <a:pt x="10893" y="10439"/>
                      <a:pt x="10800" y="10439"/>
                    </a:cubicBezTo>
                    <a:close/>
                    <a:moveTo>
                      <a:pt x="1529" y="10520"/>
                    </a:moveTo>
                    <a:lnTo>
                      <a:pt x="3095" y="10520"/>
                    </a:lnTo>
                    <a:cubicBezTo>
                      <a:pt x="3203" y="10520"/>
                      <a:pt x="3289" y="10606"/>
                      <a:pt x="3289" y="10714"/>
                    </a:cubicBezTo>
                    <a:lnTo>
                      <a:pt x="3289" y="10886"/>
                    </a:lnTo>
                    <a:cubicBezTo>
                      <a:pt x="3289" y="10994"/>
                      <a:pt x="3203" y="11082"/>
                      <a:pt x="3095" y="11082"/>
                    </a:cubicBezTo>
                    <a:lnTo>
                      <a:pt x="1529" y="11082"/>
                    </a:lnTo>
                    <a:cubicBezTo>
                      <a:pt x="1426" y="11082"/>
                      <a:pt x="1333" y="10994"/>
                      <a:pt x="1333" y="10886"/>
                    </a:cubicBezTo>
                    <a:lnTo>
                      <a:pt x="1333" y="10714"/>
                    </a:lnTo>
                    <a:cubicBezTo>
                      <a:pt x="1333" y="10606"/>
                      <a:pt x="1421" y="10520"/>
                      <a:pt x="1529" y="10520"/>
                    </a:cubicBezTo>
                    <a:close/>
                    <a:moveTo>
                      <a:pt x="18500" y="10520"/>
                    </a:moveTo>
                    <a:lnTo>
                      <a:pt x="20066" y="10520"/>
                    </a:lnTo>
                    <a:cubicBezTo>
                      <a:pt x="20174" y="10520"/>
                      <a:pt x="20260" y="10606"/>
                      <a:pt x="20260" y="10714"/>
                    </a:cubicBezTo>
                    <a:lnTo>
                      <a:pt x="20260" y="10886"/>
                    </a:lnTo>
                    <a:cubicBezTo>
                      <a:pt x="20260" y="10994"/>
                      <a:pt x="20174" y="11082"/>
                      <a:pt x="20066" y="11082"/>
                    </a:cubicBezTo>
                    <a:lnTo>
                      <a:pt x="18500" y="11082"/>
                    </a:lnTo>
                    <a:cubicBezTo>
                      <a:pt x="18392" y="11082"/>
                      <a:pt x="18306" y="10994"/>
                      <a:pt x="18306" y="10886"/>
                    </a:cubicBezTo>
                    <a:lnTo>
                      <a:pt x="18306" y="10714"/>
                    </a:lnTo>
                    <a:cubicBezTo>
                      <a:pt x="18306" y="10606"/>
                      <a:pt x="18392" y="10520"/>
                      <a:pt x="18500" y="10520"/>
                    </a:cubicBezTo>
                    <a:close/>
                    <a:moveTo>
                      <a:pt x="4058" y="14383"/>
                    </a:moveTo>
                    <a:cubicBezTo>
                      <a:pt x="4133" y="14373"/>
                      <a:pt x="4209" y="14408"/>
                      <a:pt x="4249" y="14477"/>
                    </a:cubicBezTo>
                    <a:lnTo>
                      <a:pt x="4337" y="14629"/>
                    </a:lnTo>
                    <a:cubicBezTo>
                      <a:pt x="4391" y="14721"/>
                      <a:pt x="4358" y="14840"/>
                      <a:pt x="4266" y="14894"/>
                    </a:cubicBezTo>
                    <a:lnTo>
                      <a:pt x="2911" y="15677"/>
                    </a:lnTo>
                    <a:cubicBezTo>
                      <a:pt x="2819" y="15731"/>
                      <a:pt x="2700" y="15698"/>
                      <a:pt x="2646" y="15606"/>
                    </a:cubicBezTo>
                    <a:lnTo>
                      <a:pt x="2560" y="15456"/>
                    </a:lnTo>
                    <a:cubicBezTo>
                      <a:pt x="2506" y="15364"/>
                      <a:pt x="2537" y="15245"/>
                      <a:pt x="2629" y="15191"/>
                    </a:cubicBezTo>
                    <a:lnTo>
                      <a:pt x="3986" y="14408"/>
                    </a:lnTo>
                    <a:cubicBezTo>
                      <a:pt x="4009" y="14394"/>
                      <a:pt x="4034" y="14386"/>
                      <a:pt x="4058" y="14383"/>
                    </a:cubicBezTo>
                    <a:close/>
                    <a:moveTo>
                      <a:pt x="17536" y="14383"/>
                    </a:moveTo>
                    <a:cubicBezTo>
                      <a:pt x="17561" y="14386"/>
                      <a:pt x="17586" y="14394"/>
                      <a:pt x="17609" y="14408"/>
                    </a:cubicBezTo>
                    <a:lnTo>
                      <a:pt x="18964" y="15191"/>
                    </a:lnTo>
                    <a:cubicBezTo>
                      <a:pt x="19056" y="15245"/>
                      <a:pt x="19089" y="15364"/>
                      <a:pt x="19035" y="15456"/>
                    </a:cubicBezTo>
                    <a:lnTo>
                      <a:pt x="18949" y="15606"/>
                    </a:lnTo>
                    <a:cubicBezTo>
                      <a:pt x="18895" y="15698"/>
                      <a:pt x="18776" y="15731"/>
                      <a:pt x="18684" y="15677"/>
                    </a:cubicBezTo>
                    <a:lnTo>
                      <a:pt x="17329" y="14894"/>
                    </a:lnTo>
                    <a:cubicBezTo>
                      <a:pt x="17237" y="14840"/>
                      <a:pt x="17204" y="14721"/>
                      <a:pt x="17258" y="14629"/>
                    </a:cubicBezTo>
                    <a:lnTo>
                      <a:pt x="17344" y="14477"/>
                    </a:lnTo>
                    <a:cubicBezTo>
                      <a:pt x="17385" y="14408"/>
                      <a:pt x="17462" y="14373"/>
                      <a:pt x="17536" y="14383"/>
                    </a:cubicBezTo>
                    <a:close/>
                    <a:moveTo>
                      <a:pt x="6893" y="17239"/>
                    </a:moveTo>
                    <a:cubicBezTo>
                      <a:pt x="6918" y="17243"/>
                      <a:pt x="6943" y="17251"/>
                      <a:pt x="6966" y="17265"/>
                    </a:cubicBezTo>
                    <a:lnTo>
                      <a:pt x="7118" y="17351"/>
                    </a:lnTo>
                    <a:cubicBezTo>
                      <a:pt x="7210" y="17399"/>
                      <a:pt x="7241" y="17519"/>
                      <a:pt x="7187" y="17616"/>
                    </a:cubicBezTo>
                    <a:lnTo>
                      <a:pt x="6404" y="18971"/>
                    </a:lnTo>
                    <a:cubicBezTo>
                      <a:pt x="6350" y="19063"/>
                      <a:pt x="6231" y="19094"/>
                      <a:pt x="6139" y="19040"/>
                    </a:cubicBezTo>
                    <a:lnTo>
                      <a:pt x="5989" y="18954"/>
                    </a:lnTo>
                    <a:cubicBezTo>
                      <a:pt x="5897" y="18900"/>
                      <a:pt x="5864" y="18781"/>
                      <a:pt x="5918" y="18689"/>
                    </a:cubicBezTo>
                    <a:lnTo>
                      <a:pt x="6701" y="17334"/>
                    </a:lnTo>
                    <a:cubicBezTo>
                      <a:pt x="6742" y="17265"/>
                      <a:pt x="6819" y="17230"/>
                      <a:pt x="6893" y="17239"/>
                    </a:cubicBezTo>
                    <a:close/>
                    <a:moveTo>
                      <a:pt x="14696" y="17239"/>
                    </a:moveTo>
                    <a:cubicBezTo>
                      <a:pt x="14771" y="17230"/>
                      <a:pt x="14847" y="17265"/>
                      <a:pt x="14887" y="17334"/>
                    </a:cubicBezTo>
                    <a:lnTo>
                      <a:pt x="15670" y="18689"/>
                    </a:lnTo>
                    <a:cubicBezTo>
                      <a:pt x="15730" y="18781"/>
                      <a:pt x="15698" y="18900"/>
                      <a:pt x="15601" y="18954"/>
                    </a:cubicBezTo>
                    <a:lnTo>
                      <a:pt x="15449" y="19040"/>
                    </a:lnTo>
                    <a:cubicBezTo>
                      <a:pt x="15357" y="19094"/>
                      <a:pt x="15238" y="19063"/>
                      <a:pt x="15184" y="18971"/>
                    </a:cubicBezTo>
                    <a:lnTo>
                      <a:pt x="14401" y="17616"/>
                    </a:lnTo>
                    <a:cubicBezTo>
                      <a:pt x="14347" y="17524"/>
                      <a:pt x="14380" y="17405"/>
                      <a:pt x="14472" y="17351"/>
                    </a:cubicBezTo>
                    <a:lnTo>
                      <a:pt x="14624" y="17265"/>
                    </a:lnTo>
                    <a:cubicBezTo>
                      <a:pt x="14647" y="17251"/>
                      <a:pt x="14672" y="17243"/>
                      <a:pt x="14696" y="17239"/>
                    </a:cubicBezTo>
                    <a:close/>
                    <a:moveTo>
                      <a:pt x="10714" y="18306"/>
                    </a:moveTo>
                    <a:lnTo>
                      <a:pt x="10886" y="18306"/>
                    </a:lnTo>
                    <a:cubicBezTo>
                      <a:pt x="10994" y="18306"/>
                      <a:pt x="11080" y="18392"/>
                      <a:pt x="11080" y="18500"/>
                    </a:cubicBezTo>
                    <a:lnTo>
                      <a:pt x="11080" y="20066"/>
                    </a:lnTo>
                    <a:cubicBezTo>
                      <a:pt x="11080" y="20174"/>
                      <a:pt x="10994" y="20262"/>
                      <a:pt x="10886" y="20262"/>
                    </a:cubicBezTo>
                    <a:lnTo>
                      <a:pt x="10714" y="20262"/>
                    </a:lnTo>
                    <a:cubicBezTo>
                      <a:pt x="10606" y="20262"/>
                      <a:pt x="10520" y="20174"/>
                      <a:pt x="10520" y="20066"/>
                    </a:cubicBezTo>
                    <a:lnTo>
                      <a:pt x="10520" y="18500"/>
                    </a:lnTo>
                    <a:cubicBezTo>
                      <a:pt x="10520" y="18392"/>
                      <a:pt x="10606" y="18306"/>
                      <a:pt x="10714" y="183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695" name="Text Document"/>
              <p:cNvSpPr/>
              <p:nvPr/>
            </p:nvSpPr>
            <p:spPr>
              <a:xfrm>
                <a:off x="4840663" y="2697916"/>
                <a:ext cx="782217" cy="101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697" name="Male"/>
            <p:cNvSpPr/>
            <p:nvPr/>
          </p:nvSpPr>
          <p:spPr>
            <a:xfrm>
              <a:off x="8338929" y="1648355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8" name="reads…"/>
            <p:cNvSpPr txBox="1"/>
            <p:nvPr/>
          </p:nvSpPr>
          <p:spPr>
            <a:xfrm>
              <a:off x="5630680" y="3883081"/>
              <a:ext cx="2926921" cy="2388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because of 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examples</a:t>
              </a:r>
            </a:p>
          </p:txBody>
        </p:sp>
      </p:grpSp>
      <p:sp>
        <p:nvSpPr>
          <p:cNvPr id="700" name="unit tests encode examples…"/>
          <p:cNvSpPr txBox="1"/>
          <p:nvPr>
            <p:ph type="body" sz="half" idx="1"/>
          </p:nvPr>
        </p:nvSpPr>
        <p:spPr>
          <a:xfrm>
            <a:off x="1991970" y="4498853"/>
            <a:ext cx="12848906" cy="6658081"/>
          </a:xfrm>
          <a:prstGeom prst="rect">
            <a:avLst/>
          </a:prstGeom>
        </p:spPr>
        <p:txBody>
          <a:bodyPr/>
          <a:lstStyle/>
          <a:p>
            <a:pPr marL="499872" indent="-499872" defTabSz="1999437">
              <a:spcBef>
                <a:spcPts val="3600"/>
              </a:spcBef>
              <a:defRPr sz="3936"/>
            </a:pPr>
            <a:r>
              <a:t>unit tests encode examples</a:t>
            </a:r>
          </a:p>
          <a:p>
            <a:pPr lvl="1" marL="999744" indent="-499872" defTabSz="1999437">
              <a:spcBef>
                <a:spcPts val="3600"/>
              </a:spcBef>
              <a:defRPr sz="3936"/>
            </a:pPr>
            <a:r>
              <a:t>… that help comprehension</a:t>
            </a:r>
          </a:p>
          <a:p>
            <a:pPr marL="499872" indent="-499872" defTabSz="1999437">
              <a:spcBef>
                <a:spcPts val="3600"/>
              </a:spcBef>
              <a:defRPr sz="3936"/>
            </a:pPr>
            <a:r>
              <a:t>unit tests discover simple bugs</a:t>
            </a:r>
          </a:p>
          <a:p>
            <a:pPr lvl="1" marL="999744" indent="-499872" defTabSz="1999437">
              <a:spcBef>
                <a:spcPts val="3600"/>
              </a:spcBef>
              <a:defRPr sz="3936"/>
            </a:pPr>
            <a:r>
              <a:t>… and sometimes complex ones</a:t>
            </a:r>
          </a:p>
          <a:p>
            <a:pPr marL="499872" indent="-499872" defTabSz="1999437">
              <a:spcBef>
                <a:spcPts val="3600"/>
              </a:spcBef>
              <a:defRPr sz="3936"/>
            </a:pPr>
            <a:r>
              <a:t>have you considered </a:t>
            </a:r>
            <a:r>
              <a:rPr>
                <a:solidFill>
                  <a:srgbClr val="FF40FF"/>
                </a:solidFill>
              </a:rPr>
              <a:t>property tests</a:t>
            </a:r>
            <a:r>
              <a:t>? </a:t>
            </a:r>
          </a:p>
          <a:p>
            <a:pPr marL="499872" indent="-499872" defTabSz="1999437">
              <a:spcBef>
                <a:spcPts val="3600"/>
              </a:spcBef>
              <a:defRPr sz="3936"/>
            </a:pPr>
            <a:r>
              <a:t>how good are your test suites? </a:t>
            </a:r>
          </a:p>
          <a:p>
            <a:pPr lvl="1" marL="999744" indent="-499872" defTabSz="1999437">
              <a:spcBef>
                <a:spcPts val="3600"/>
              </a:spcBef>
              <a:defRPr sz="3936"/>
            </a:pPr>
            <a:r>
              <a:rPr>
                <a:solidFill>
                  <a:srgbClr val="FF40FF"/>
                </a:solidFill>
              </a:rPr>
              <a:t>mutation testing</a:t>
            </a:r>
            <a:r>
              <a:t> helps answer this question</a:t>
            </a:r>
          </a:p>
        </p:txBody>
      </p:sp>
      <p:sp>
        <p:nvSpPr>
          <p:cNvPr id="701" name="Every method needs tests."/>
          <p:cNvSpPr txBox="1"/>
          <p:nvPr/>
        </p:nvSpPr>
        <p:spPr>
          <a:xfrm>
            <a:off x="1347345" y="2648478"/>
            <a:ext cx="737524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Every method needs tests.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chnical Skills: Mutation"/>
          <p:cNvSpPr txBox="1"/>
          <p:nvPr/>
        </p:nvSpPr>
        <p:spPr>
          <a:xfrm>
            <a:off x="654840" y="107067"/>
            <a:ext cx="916686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Mutation</a:t>
            </a:r>
          </a:p>
        </p:txBody>
      </p:sp>
      <p:grpSp>
        <p:nvGrpSpPr>
          <p:cNvPr id="714" name="Group"/>
          <p:cNvGrpSpPr/>
          <p:nvPr/>
        </p:nvGrpSpPr>
        <p:grpSpPr>
          <a:xfrm>
            <a:off x="13353887" y="4886855"/>
            <a:ext cx="9492271" cy="6271574"/>
            <a:chOff x="0" y="0"/>
            <a:chExt cx="9492270" cy="6271572"/>
          </a:xfrm>
        </p:grpSpPr>
        <p:sp>
          <p:nvSpPr>
            <p:cNvPr id="705" name="write code"/>
            <p:cNvSpPr/>
            <p:nvPr/>
          </p:nvSpPr>
          <p:spPr>
            <a:xfrm>
              <a:off x="0" y="1526187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write code</a:t>
              </a:r>
            </a:p>
          </p:txBody>
        </p:sp>
        <p:sp>
          <p:nvSpPr>
            <p:cNvPr id="706" name="Text Document"/>
            <p:cNvSpPr/>
            <p:nvPr/>
          </p:nvSpPr>
          <p:spPr>
            <a:xfrm>
              <a:off x="1693860" y="2575747"/>
              <a:ext cx="782217" cy="10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07" name="writes…"/>
            <p:cNvSpPr txBox="1"/>
            <p:nvPr/>
          </p:nvSpPr>
          <p:spPr>
            <a:xfrm>
              <a:off x="1235886" y="3785948"/>
              <a:ext cx="2560697" cy="2336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writes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code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with  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= </a:t>
              </a:r>
            </a:p>
          </p:txBody>
        </p:sp>
        <p:grpSp>
          <p:nvGrpSpPr>
            <p:cNvPr id="711" name="Group"/>
            <p:cNvGrpSpPr/>
            <p:nvPr/>
          </p:nvGrpSpPr>
          <p:grpSpPr>
            <a:xfrm>
              <a:off x="1862368" y="-1"/>
              <a:ext cx="5622881" cy="3710877"/>
              <a:chOff x="0" y="0"/>
              <a:chExt cx="5622879" cy="3710875"/>
            </a:xfrm>
          </p:grpSpPr>
          <p:sp>
            <p:nvSpPr>
              <p:cNvPr id="717" name="Connection Line"/>
              <p:cNvSpPr/>
              <p:nvPr/>
            </p:nvSpPr>
            <p:spPr>
              <a:xfrm>
                <a:off x="0" y="-1"/>
                <a:ext cx="5498988" cy="252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2" fill="norm" stroke="1" extrusionOk="0">
                    <a:moveTo>
                      <a:pt x="0" y="14528"/>
                    </a:moveTo>
                    <a:cubicBezTo>
                      <a:pt x="7665" y="-5388"/>
                      <a:pt x="14865" y="-4827"/>
                      <a:pt x="21600" y="16212"/>
                    </a:cubicBezTo>
                  </a:path>
                </a:pathLst>
              </a:custGeom>
              <a:noFill/>
              <a:ln w="152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709" name="Clock"/>
              <p:cNvSpPr/>
              <p:nvPr/>
            </p:nvSpPr>
            <p:spPr>
              <a:xfrm>
                <a:off x="2270115" y="504006"/>
                <a:ext cx="912418" cy="912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7"/>
                      <a:pt x="4833" y="21600"/>
                      <a:pt x="10800" y="21600"/>
                    </a:cubicBezTo>
                    <a:cubicBezTo>
                      <a:pt x="16767" y="21600"/>
                      <a:pt x="21600" y="16767"/>
                      <a:pt x="21600" y="10800"/>
                    </a:cubicBezTo>
                    <a:cubicBezTo>
                      <a:pt x="21600" y="4833"/>
                      <a:pt x="16762" y="0"/>
                      <a:pt x="10800" y="0"/>
                    </a:cubicBezTo>
                    <a:close/>
                    <a:moveTo>
                      <a:pt x="10714" y="1340"/>
                    </a:moveTo>
                    <a:lnTo>
                      <a:pt x="10886" y="1340"/>
                    </a:lnTo>
                    <a:cubicBezTo>
                      <a:pt x="10994" y="1340"/>
                      <a:pt x="11080" y="1426"/>
                      <a:pt x="11080" y="1534"/>
                    </a:cubicBezTo>
                    <a:lnTo>
                      <a:pt x="11080" y="3100"/>
                    </a:lnTo>
                    <a:cubicBezTo>
                      <a:pt x="11080" y="3208"/>
                      <a:pt x="10994" y="3294"/>
                      <a:pt x="10886" y="3294"/>
                    </a:cubicBezTo>
                    <a:lnTo>
                      <a:pt x="10714" y="3294"/>
                    </a:lnTo>
                    <a:cubicBezTo>
                      <a:pt x="10606" y="3294"/>
                      <a:pt x="10520" y="3208"/>
                      <a:pt x="10520" y="3100"/>
                    </a:cubicBezTo>
                    <a:lnTo>
                      <a:pt x="10520" y="1534"/>
                    </a:lnTo>
                    <a:cubicBezTo>
                      <a:pt x="10520" y="1426"/>
                      <a:pt x="10606" y="1340"/>
                      <a:pt x="10714" y="1340"/>
                    </a:cubicBezTo>
                    <a:close/>
                    <a:moveTo>
                      <a:pt x="6218" y="2541"/>
                    </a:moveTo>
                    <a:cubicBezTo>
                      <a:pt x="6293" y="2532"/>
                      <a:pt x="6369" y="2567"/>
                      <a:pt x="6409" y="2636"/>
                    </a:cubicBezTo>
                    <a:lnTo>
                      <a:pt x="7192" y="3991"/>
                    </a:lnTo>
                    <a:cubicBezTo>
                      <a:pt x="7246" y="4083"/>
                      <a:pt x="7215" y="4202"/>
                      <a:pt x="7123" y="4256"/>
                    </a:cubicBezTo>
                    <a:lnTo>
                      <a:pt x="6971" y="4342"/>
                    </a:lnTo>
                    <a:cubicBezTo>
                      <a:pt x="6879" y="4396"/>
                      <a:pt x="6760" y="4363"/>
                      <a:pt x="6706" y="4271"/>
                    </a:cubicBezTo>
                    <a:lnTo>
                      <a:pt x="5923" y="2916"/>
                    </a:lnTo>
                    <a:cubicBezTo>
                      <a:pt x="5869" y="2824"/>
                      <a:pt x="5902" y="2700"/>
                      <a:pt x="5994" y="2651"/>
                    </a:cubicBezTo>
                    <a:lnTo>
                      <a:pt x="6146" y="2565"/>
                    </a:lnTo>
                    <a:cubicBezTo>
                      <a:pt x="6169" y="2552"/>
                      <a:pt x="6194" y="2544"/>
                      <a:pt x="6218" y="2541"/>
                    </a:cubicBezTo>
                    <a:close/>
                    <a:moveTo>
                      <a:pt x="15382" y="2541"/>
                    </a:moveTo>
                    <a:cubicBezTo>
                      <a:pt x="15406" y="2544"/>
                      <a:pt x="15431" y="2552"/>
                      <a:pt x="15454" y="2565"/>
                    </a:cubicBezTo>
                    <a:lnTo>
                      <a:pt x="15606" y="2651"/>
                    </a:lnTo>
                    <a:cubicBezTo>
                      <a:pt x="15698" y="2705"/>
                      <a:pt x="15731" y="2824"/>
                      <a:pt x="15677" y="2916"/>
                    </a:cubicBezTo>
                    <a:lnTo>
                      <a:pt x="14894" y="4271"/>
                    </a:lnTo>
                    <a:cubicBezTo>
                      <a:pt x="14840" y="4363"/>
                      <a:pt x="14721" y="4396"/>
                      <a:pt x="14629" y="4342"/>
                    </a:cubicBezTo>
                    <a:lnTo>
                      <a:pt x="14477" y="4256"/>
                    </a:lnTo>
                    <a:cubicBezTo>
                      <a:pt x="14385" y="4202"/>
                      <a:pt x="14354" y="4083"/>
                      <a:pt x="14408" y="3991"/>
                    </a:cubicBezTo>
                    <a:lnTo>
                      <a:pt x="15191" y="2636"/>
                    </a:lnTo>
                    <a:cubicBezTo>
                      <a:pt x="15231" y="2567"/>
                      <a:pt x="15307" y="2532"/>
                      <a:pt x="15382" y="2541"/>
                    </a:cubicBezTo>
                    <a:close/>
                    <a:moveTo>
                      <a:pt x="16951" y="4904"/>
                    </a:moveTo>
                    <a:lnTo>
                      <a:pt x="17280" y="5282"/>
                    </a:lnTo>
                    <a:lnTo>
                      <a:pt x="11762" y="10660"/>
                    </a:lnTo>
                    <a:lnTo>
                      <a:pt x="12221" y="10903"/>
                    </a:lnTo>
                    <a:lnTo>
                      <a:pt x="11600" y="11978"/>
                    </a:lnTo>
                    <a:lnTo>
                      <a:pt x="10876" y="11524"/>
                    </a:lnTo>
                    <a:lnTo>
                      <a:pt x="10265" y="12118"/>
                    </a:lnTo>
                    <a:lnTo>
                      <a:pt x="9433" y="11205"/>
                    </a:lnTo>
                    <a:lnTo>
                      <a:pt x="9833" y="10871"/>
                    </a:lnTo>
                    <a:lnTo>
                      <a:pt x="6161" y="8576"/>
                    </a:lnTo>
                    <a:lnTo>
                      <a:pt x="6556" y="7896"/>
                    </a:lnTo>
                    <a:lnTo>
                      <a:pt x="10736" y="10115"/>
                    </a:lnTo>
                    <a:lnTo>
                      <a:pt x="16951" y="4904"/>
                    </a:lnTo>
                    <a:close/>
                    <a:moveTo>
                      <a:pt x="2838" y="5900"/>
                    </a:moveTo>
                    <a:cubicBezTo>
                      <a:pt x="2863" y="5903"/>
                      <a:pt x="2888" y="5911"/>
                      <a:pt x="2911" y="5925"/>
                    </a:cubicBezTo>
                    <a:lnTo>
                      <a:pt x="4266" y="6708"/>
                    </a:lnTo>
                    <a:cubicBezTo>
                      <a:pt x="4358" y="6762"/>
                      <a:pt x="4391" y="6879"/>
                      <a:pt x="4337" y="6971"/>
                    </a:cubicBezTo>
                    <a:lnTo>
                      <a:pt x="4249" y="7123"/>
                    </a:lnTo>
                    <a:cubicBezTo>
                      <a:pt x="4195" y="7215"/>
                      <a:pt x="4078" y="7248"/>
                      <a:pt x="3986" y="7194"/>
                    </a:cubicBezTo>
                    <a:lnTo>
                      <a:pt x="2629" y="6411"/>
                    </a:lnTo>
                    <a:cubicBezTo>
                      <a:pt x="2537" y="6357"/>
                      <a:pt x="2506" y="6238"/>
                      <a:pt x="2560" y="6146"/>
                    </a:cubicBezTo>
                    <a:lnTo>
                      <a:pt x="2646" y="5994"/>
                    </a:lnTo>
                    <a:cubicBezTo>
                      <a:pt x="2687" y="5925"/>
                      <a:pt x="2764" y="5890"/>
                      <a:pt x="2838" y="5900"/>
                    </a:cubicBezTo>
                    <a:close/>
                    <a:moveTo>
                      <a:pt x="18757" y="5900"/>
                    </a:moveTo>
                    <a:cubicBezTo>
                      <a:pt x="18831" y="5890"/>
                      <a:pt x="18908" y="5925"/>
                      <a:pt x="18949" y="5994"/>
                    </a:cubicBezTo>
                    <a:lnTo>
                      <a:pt x="19035" y="6146"/>
                    </a:lnTo>
                    <a:cubicBezTo>
                      <a:pt x="19089" y="6238"/>
                      <a:pt x="19056" y="6357"/>
                      <a:pt x="18964" y="6411"/>
                    </a:cubicBezTo>
                    <a:lnTo>
                      <a:pt x="17609" y="7194"/>
                    </a:lnTo>
                    <a:cubicBezTo>
                      <a:pt x="17517" y="7248"/>
                      <a:pt x="17398" y="7215"/>
                      <a:pt x="17344" y="7123"/>
                    </a:cubicBezTo>
                    <a:lnTo>
                      <a:pt x="17258" y="6971"/>
                    </a:lnTo>
                    <a:cubicBezTo>
                      <a:pt x="17204" y="6879"/>
                      <a:pt x="17237" y="6762"/>
                      <a:pt x="17329" y="6708"/>
                    </a:cubicBezTo>
                    <a:lnTo>
                      <a:pt x="18684" y="5925"/>
                    </a:lnTo>
                    <a:cubicBezTo>
                      <a:pt x="18707" y="5911"/>
                      <a:pt x="18732" y="5903"/>
                      <a:pt x="18757" y="5900"/>
                    </a:cubicBezTo>
                    <a:close/>
                    <a:moveTo>
                      <a:pt x="10800" y="10439"/>
                    </a:moveTo>
                    <a:cubicBezTo>
                      <a:pt x="10707" y="10439"/>
                      <a:pt x="10614" y="10475"/>
                      <a:pt x="10544" y="10545"/>
                    </a:cubicBezTo>
                    <a:cubicBezTo>
                      <a:pt x="10402" y="10686"/>
                      <a:pt x="10402" y="10915"/>
                      <a:pt x="10544" y="11056"/>
                    </a:cubicBezTo>
                    <a:cubicBezTo>
                      <a:pt x="10685" y="11198"/>
                      <a:pt x="10915" y="11198"/>
                      <a:pt x="11056" y="11056"/>
                    </a:cubicBezTo>
                    <a:cubicBezTo>
                      <a:pt x="11198" y="10915"/>
                      <a:pt x="11198" y="10686"/>
                      <a:pt x="11056" y="10545"/>
                    </a:cubicBezTo>
                    <a:cubicBezTo>
                      <a:pt x="10986" y="10475"/>
                      <a:pt x="10893" y="10439"/>
                      <a:pt x="10800" y="10439"/>
                    </a:cubicBezTo>
                    <a:close/>
                    <a:moveTo>
                      <a:pt x="1529" y="10520"/>
                    </a:moveTo>
                    <a:lnTo>
                      <a:pt x="3095" y="10520"/>
                    </a:lnTo>
                    <a:cubicBezTo>
                      <a:pt x="3203" y="10520"/>
                      <a:pt x="3289" y="10606"/>
                      <a:pt x="3289" y="10714"/>
                    </a:cubicBezTo>
                    <a:lnTo>
                      <a:pt x="3289" y="10886"/>
                    </a:lnTo>
                    <a:cubicBezTo>
                      <a:pt x="3289" y="10994"/>
                      <a:pt x="3203" y="11082"/>
                      <a:pt x="3095" y="11082"/>
                    </a:cubicBezTo>
                    <a:lnTo>
                      <a:pt x="1529" y="11082"/>
                    </a:lnTo>
                    <a:cubicBezTo>
                      <a:pt x="1426" y="11082"/>
                      <a:pt x="1333" y="10994"/>
                      <a:pt x="1333" y="10886"/>
                    </a:cubicBezTo>
                    <a:lnTo>
                      <a:pt x="1333" y="10714"/>
                    </a:lnTo>
                    <a:cubicBezTo>
                      <a:pt x="1333" y="10606"/>
                      <a:pt x="1421" y="10520"/>
                      <a:pt x="1529" y="10520"/>
                    </a:cubicBezTo>
                    <a:close/>
                    <a:moveTo>
                      <a:pt x="18500" y="10520"/>
                    </a:moveTo>
                    <a:lnTo>
                      <a:pt x="20066" y="10520"/>
                    </a:lnTo>
                    <a:cubicBezTo>
                      <a:pt x="20174" y="10520"/>
                      <a:pt x="20260" y="10606"/>
                      <a:pt x="20260" y="10714"/>
                    </a:cubicBezTo>
                    <a:lnTo>
                      <a:pt x="20260" y="10886"/>
                    </a:lnTo>
                    <a:cubicBezTo>
                      <a:pt x="20260" y="10994"/>
                      <a:pt x="20174" y="11082"/>
                      <a:pt x="20066" y="11082"/>
                    </a:cubicBezTo>
                    <a:lnTo>
                      <a:pt x="18500" y="11082"/>
                    </a:lnTo>
                    <a:cubicBezTo>
                      <a:pt x="18392" y="11082"/>
                      <a:pt x="18306" y="10994"/>
                      <a:pt x="18306" y="10886"/>
                    </a:cubicBezTo>
                    <a:lnTo>
                      <a:pt x="18306" y="10714"/>
                    </a:lnTo>
                    <a:cubicBezTo>
                      <a:pt x="18306" y="10606"/>
                      <a:pt x="18392" y="10520"/>
                      <a:pt x="18500" y="10520"/>
                    </a:cubicBezTo>
                    <a:close/>
                    <a:moveTo>
                      <a:pt x="4058" y="14383"/>
                    </a:moveTo>
                    <a:cubicBezTo>
                      <a:pt x="4133" y="14373"/>
                      <a:pt x="4209" y="14408"/>
                      <a:pt x="4249" y="14477"/>
                    </a:cubicBezTo>
                    <a:lnTo>
                      <a:pt x="4337" y="14629"/>
                    </a:lnTo>
                    <a:cubicBezTo>
                      <a:pt x="4391" y="14721"/>
                      <a:pt x="4358" y="14840"/>
                      <a:pt x="4266" y="14894"/>
                    </a:cubicBezTo>
                    <a:lnTo>
                      <a:pt x="2911" y="15677"/>
                    </a:lnTo>
                    <a:cubicBezTo>
                      <a:pt x="2819" y="15731"/>
                      <a:pt x="2700" y="15698"/>
                      <a:pt x="2646" y="15606"/>
                    </a:cubicBezTo>
                    <a:lnTo>
                      <a:pt x="2560" y="15456"/>
                    </a:lnTo>
                    <a:cubicBezTo>
                      <a:pt x="2506" y="15364"/>
                      <a:pt x="2537" y="15245"/>
                      <a:pt x="2629" y="15191"/>
                    </a:cubicBezTo>
                    <a:lnTo>
                      <a:pt x="3986" y="14408"/>
                    </a:lnTo>
                    <a:cubicBezTo>
                      <a:pt x="4009" y="14394"/>
                      <a:pt x="4034" y="14386"/>
                      <a:pt x="4058" y="14383"/>
                    </a:cubicBezTo>
                    <a:close/>
                    <a:moveTo>
                      <a:pt x="17536" y="14383"/>
                    </a:moveTo>
                    <a:cubicBezTo>
                      <a:pt x="17561" y="14386"/>
                      <a:pt x="17586" y="14394"/>
                      <a:pt x="17609" y="14408"/>
                    </a:cubicBezTo>
                    <a:lnTo>
                      <a:pt x="18964" y="15191"/>
                    </a:lnTo>
                    <a:cubicBezTo>
                      <a:pt x="19056" y="15245"/>
                      <a:pt x="19089" y="15364"/>
                      <a:pt x="19035" y="15456"/>
                    </a:cubicBezTo>
                    <a:lnTo>
                      <a:pt x="18949" y="15606"/>
                    </a:lnTo>
                    <a:cubicBezTo>
                      <a:pt x="18895" y="15698"/>
                      <a:pt x="18776" y="15731"/>
                      <a:pt x="18684" y="15677"/>
                    </a:cubicBezTo>
                    <a:lnTo>
                      <a:pt x="17329" y="14894"/>
                    </a:lnTo>
                    <a:cubicBezTo>
                      <a:pt x="17237" y="14840"/>
                      <a:pt x="17204" y="14721"/>
                      <a:pt x="17258" y="14629"/>
                    </a:cubicBezTo>
                    <a:lnTo>
                      <a:pt x="17344" y="14477"/>
                    </a:lnTo>
                    <a:cubicBezTo>
                      <a:pt x="17385" y="14408"/>
                      <a:pt x="17462" y="14373"/>
                      <a:pt x="17536" y="14383"/>
                    </a:cubicBezTo>
                    <a:close/>
                    <a:moveTo>
                      <a:pt x="6893" y="17239"/>
                    </a:moveTo>
                    <a:cubicBezTo>
                      <a:pt x="6918" y="17243"/>
                      <a:pt x="6943" y="17251"/>
                      <a:pt x="6966" y="17265"/>
                    </a:cubicBezTo>
                    <a:lnTo>
                      <a:pt x="7118" y="17351"/>
                    </a:lnTo>
                    <a:cubicBezTo>
                      <a:pt x="7210" y="17399"/>
                      <a:pt x="7241" y="17519"/>
                      <a:pt x="7187" y="17616"/>
                    </a:cubicBezTo>
                    <a:lnTo>
                      <a:pt x="6404" y="18971"/>
                    </a:lnTo>
                    <a:cubicBezTo>
                      <a:pt x="6350" y="19063"/>
                      <a:pt x="6231" y="19094"/>
                      <a:pt x="6139" y="19040"/>
                    </a:cubicBezTo>
                    <a:lnTo>
                      <a:pt x="5989" y="18954"/>
                    </a:lnTo>
                    <a:cubicBezTo>
                      <a:pt x="5897" y="18900"/>
                      <a:pt x="5864" y="18781"/>
                      <a:pt x="5918" y="18689"/>
                    </a:cubicBezTo>
                    <a:lnTo>
                      <a:pt x="6701" y="17334"/>
                    </a:lnTo>
                    <a:cubicBezTo>
                      <a:pt x="6742" y="17265"/>
                      <a:pt x="6819" y="17230"/>
                      <a:pt x="6893" y="17239"/>
                    </a:cubicBezTo>
                    <a:close/>
                    <a:moveTo>
                      <a:pt x="14696" y="17239"/>
                    </a:moveTo>
                    <a:cubicBezTo>
                      <a:pt x="14771" y="17230"/>
                      <a:pt x="14847" y="17265"/>
                      <a:pt x="14887" y="17334"/>
                    </a:cubicBezTo>
                    <a:lnTo>
                      <a:pt x="15670" y="18689"/>
                    </a:lnTo>
                    <a:cubicBezTo>
                      <a:pt x="15730" y="18781"/>
                      <a:pt x="15698" y="18900"/>
                      <a:pt x="15601" y="18954"/>
                    </a:cubicBezTo>
                    <a:lnTo>
                      <a:pt x="15449" y="19040"/>
                    </a:lnTo>
                    <a:cubicBezTo>
                      <a:pt x="15357" y="19094"/>
                      <a:pt x="15238" y="19063"/>
                      <a:pt x="15184" y="18971"/>
                    </a:cubicBezTo>
                    <a:lnTo>
                      <a:pt x="14401" y="17616"/>
                    </a:lnTo>
                    <a:cubicBezTo>
                      <a:pt x="14347" y="17524"/>
                      <a:pt x="14380" y="17405"/>
                      <a:pt x="14472" y="17351"/>
                    </a:cubicBezTo>
                    <a:lnTo>
                      <a:pt x="14624" y="17265"/>
                    </a:lnTo>
                    <a:cubicBezTo>
                      <a:pt x="14647" y="17251"/>
                      <a:pt x="14672" y="17243"/>
                      <a:pt x="14696" y="17239"/>
                    </a:cubicBezTo>
                    <a:close/>
                    <a:moveTo>
                      <a:pt x="10714" y="18306"/>
                    </a:moveTo>
                    <a:lnTo>
                      <a:pt x="10886" y="18306"/>
                    </a:lnTo>
                    <a:cubicBezTo>
                      <a:pt x="10994" y="18306"/>
                      <a:pt x="11080" y="18392"/>
                      <a:pt x="11080" y="18500"/>
                    </a:cubicBezTo>
                    <a:lnTo>
                      <a:pt x="11080" y="20066"/>
                    </a:lnTo>
                    <a:cubicBezTo>
                      <a:pt x="11080" y="20174"/>
                      <a:pt x="10994" y="20262"/>
                      <a:pt x="10886" y="20262"/>
                    </a:cubicBezTo>
                    <a:lnTo>
                      <a:pt x="10714" y="20262"/>
                    </a:lnTo>
                    <a:cubicBezTo>
                      <a:pt x="10606" y="20262"/>
                      <a:pt x="10520" y="20174"/>
                      <a:pt x="10520" y="20066"/>
                    </a:cubicBezTo>
                    <a:lnTo>
                      <a:pt x="10520" y="18500"/>
                    </a:lnTo>
                    <a:cubicBezTo>
                      <a:pt x="10520" y="18392"/>
                      <a:pt x="10606" y="18306"/>
                      <a:pt x="10714" y="183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710" name="Text Document"/>
              <p:cNvSpPr/>
              <p:nvPr/>
            </p:nvSpPr>
            <p:spPr>
              <a:xfrm>
                <a:off x="4840663" y="2697916"/>
                <a:ext cx="782217" cy="101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" y="0"/>
                    </a:moveTo>
                    <a:cubicBezTo>
                      <a:pt x="96" y="0"/>
                      <a:pt x="0" y="72"/>
                      <a:pt x="0" y="162"/>
                    </a:cubicBezTo>
                    <a:lnTo>
                      <a:pt x="0" y="21438"/>
                    </a:lnTo>
                    <a:cubicBezTo>
                      <a:pt x="0" y="21528"/>
                      <a:pt x="96" y="21600"/>
                      <a:pt x="213" y="21600"/>
                    </a:cubicBezTo>
                    <a:lnTo>
                      <a:pt x="21387" y="21600"/>
                    </a:lnTo>
                    <a:cubicBezTo>
                      <a:pt x="21504" y="21600"/>
                      <a:pt x="21600" y="21528"/>
                      <a:pt x="21600" y="21438"/>
                    </a:cubicBezTo>
                    <a:lnTo>
                      <a:pt x="21600" y="5895"/>
                    </a:lnTo>
                    <a:cubicBezTo>
                      <a:pt x="21600" y="5863"/>
                      <a:pt x="21567" y="5837"/>
                      <a:pt x="21525" y="5837"/>
                    </a:cubicBezTo>
                    <a:lnTo>
                      <a:pt x="14257" y="5837"/>
                    </a:lnTo>
                    <a:cubicBezTo>
                      <a:pt x="14140" y="5837"/>
                      <a:pt x="14044" y="5765"/>
                      <a:pt x="14044" y="5674"/>
                    </a:cubicBezTo>
                    <a:lnTo>
                      <a:pt x="14044" y="58"/>
                    </a:lnTo>
                    <a:cubicBezTo>
                      <a:pt x="14044" y="26"/>
                      <a:pt x="14011" y="0"/>
                      <a:pt x="13969" y="0"/>
                    </a:cubicBezTo>
                    <a:lnTo>
                      <a:pt x="213" y="0"/>
                    </a:lnTo>
                    <a:close/>
                    <a:moveTo>
                      <a:pt x="15018" y="86"/>
                    </a:moveTo>
                    <a:cubicBezTo>
                      <a:pt x="14992" y="94"/>
                      <a:pt x="14972" y="114"/>
                      <a:pt x="14972" y="140"/>
                    </a:cubicBezTo>
                    <a:lnTo>
                      <a:pt x="14972" y="4958"/>
                    </a:lnTo>
                    <a:cubicBezTo>
                      <a:pt x="14972" y="5048"/>
                      <a:pt x="15068" y="5120"/>
                      <a:pt x="15185" y="5120"/>
                    </a:cubicBezTo>
                    <a:lnTo>
                      <a:pt x="21419" y="5120"/>
                    </a:lnTo>
                    <a:cubicBezTo>
                      <a:pt x="21486" y="5120"/>
                      <a:pt x="21519" y="5058"/>
                      <a:pt x="21472" y="5021"/>
                    </a:cubicBezTo>
                    <a:lnTo>
                      <a:pt x="15100" y="99"/>
                    </a:lnTo>
                    <a:cubicBezTo>
                      <a:pt x="15077" y="81"/>
                      <a:pt x="15044" y="78"/>
                      <a:pt x="15018" y="86"/>
                    </a:cubicBezTo>
                    <a:close/>
                    <a:moveTo>
                      <a:pt x="3916" y="7813"/>
                    </a:moveTo>
                    <a:lnTo>
                      <a:pt x="17684" y="7813"/>
                    </a:lnTo>
                    <a:cubicBezTo>
                      <a:pt x="17718" y="7813"/>
                      <a:pt x="17747" y="7836"/>
                      <a:pt x="17747" y="7862"/>
                    </a:cubicBezTo>
                    <a:lnTo>
                      <a:pt x="17747" y="8842"/>
                    </a:lnTo>
                    <a:cubicBezTo>
                      <a:pt x="17747" y="8868"/>
                      <a:pt x="17718" y="8890"/>
                      <a:pt x="17684" y="8890"/>
                    </a:cubicBezTo>
                    <a:lnTo>
                      <a:pt x="3916" y="8890"/>
                    </a:lnTo>
                    <a:cubicBezTo>
                      <a:pt x="3882" y="8890"/>
                      <a:pt x="3853" y="8868"/>
                      <a:pt x="3853" y="8842"/>
                    </a:cubicBezTo>
                    <a:lnTo>
                      <a:pt x="3853" y="7862"/>
                    </a:lnTo>
                    <a:cubicBezTo>
                      <a:pt x="3853" y="7836"/>
                      <a:pt x="3882" y="7813"/>
                      <a:pt x="3916" y="7813"/>
                    </a:cubicBezTo>
                    <a:close/>
                    <a:moveTo>
                      <a:pt x="3916" y="10498"/>
                    </a:moveTo>
                    <a:lnTo>
                      <a:pt x="17684" y="10498"/>
                    </a:lnTo>
                    <a:cubicBezTo>
                      <a:pt x="17718" y="10498"/>
                      <a:pt x="17747" y="10520"/>
                      <a:pt x="17747" y="10546"/>
                    </a:cubicBezTo>
                    <a:lnTo>
                      <a:pt x="17747" y="11526"/>
                    </a:lnTo>
                    <a:cubicBezTo>
                      <a:pt x="17747" y="11552"/>
                      <a:pt x="17718" y="11573"/>
                      <a:pt x="17684" y="11573"/>
                    </a:cubicBezTo>
                    <a:lnTo>
                      <a:pt x="3916" y="11573"/>
                    </a:lnTo>
                    <a:cubicBezTo>
                      <a:pt x="3882" y="11573"/>
                      <a:pt x="3853" y="11552"/>
                      <a:pt x="3853" y="11526"/>
                    </a:cubicBezTo>
                    <a:lnTo>
                      <a:pt x="3853" y="10546"/>
                    </a:lnTo>
                    <a:cubicBezTo>
                      <a:pt x="3853" y="10520"/>
                      <a:pt x="3882" y="10498"/>
                      <a:pt x="3916" y="10498"/>
                    </a:cubicBezTo>
                    <a:close/>
                    <a:moveTo>
                      <a:pt x="3916" y="13182"/>
                    </a:moveTo>
                    <a:lnTo>
                      <a:pt x="17684" y="13182"/>
                    </a:lnTo>
                    <a:cubicBezTo>
                      <a:pt x="17718" y="13182"/>
                      <a:pt x="17747" y="13204"/>
                      <a:pt x="17747" y="13230"/>
                    </a:cubicBezTo>
                    <a:lnTo>
                      <a:pt x="17747" y="14210"/>
                    </a:lnTo>
                    <a:cubicBezTo>
                      <a:pt x="17747" y="14237"/>
                      <a:pt x="17718" y="14257"/>
                      <a:pt x="17684" y="14257"/>
                    </a:cubicBezTo>
                    <a:lnTo>
                      <a:pt x="3916" y="14257"/>
                    </a:lnTo>
                    <a:cubicBezTo>
                      <a:pt x="3882" y="14257"/>
                      <a:pt x="3853" y="14237"/>
                      <a:pt x="3853" y="14210"/>
                    </a:cubicBezTo>
                    <a:lnTo>
                      <a:pt x="3853" y="13230"/>
                    </a:lnTo>
                    <a:cubicBezTo>
                      <a:pt x="3853" y="13204"/>
                      <a:pt x="3882" y="13182"/>
                      <a:pt x="3916" y="13182"/>
                    </a:cubicBezTo>
                    <a:close/>
                    <a:moveTo>
                      <a:pt x="3916" y="15866"/>
                    </a:moveTo>
                    <a:lnTo>
                      <a:pt x="17684" y="15866"/>
                    </a:lnTo>
                    <a:cubicBezTo>
                      <a:pt x="17718" y="15866"/>
                      <a:pt x="17747" y="15888"/>
                      <a:pt x="17747" y="15914"/>
                    </a:cubicBezTo>
                    <a:lnTo>
                      <a:pt x="17747" y="16894"/>
                    </a:lnTo>
                    <a:cubicBezTo>
                      <a:pt x="17747" y="16921"/>
                      <a:pt x="17718" y="16941"/>
                      <a:pt x="17684" y="16941"/>
                    </a:cubicBezTo>
                    <a:lnTo>
                      <a:pt x="3916" y="16941"/>
                    </a:lnTo>
                    <a:cubicBezTo>
                      <a:pt x="3882" y="16941"/>
                      <a:pt x="3853" y="16921"/>
                      <a:pt x="3853" y="16894"/>
                    </a:cubicBezTo>
                    <a:lnTo>
                      <a:pt x="3853" y="15914"/>
                    </a:lnTo>
                    <a:cubicBezTo>
                      <a:pt x="3853" y="15888"/>
                      <a:pt x="3882" y="15866"/>
                      <a:pt x="3916" y="15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712" name="Male"/>
            <p:cNvSpPr/>
            <p:nvPr/>
          </p:nvSpPr>
          <p:spPr>
            <a:xfrm>
              <a:off x="8338929" y="1648355"/>
              <a:ext cx="1153341" cy="311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13" name="reads…"/>
            <p:cNvSpPr txBox="1"/>
            <p:nvPr/>
          </p:nvSpPr>
          <p:spPr>
            <a:xfrm>
              <a:off x="5630680" y="3883081"/>
              <a:ext cx="2926921" cy="2388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reads</a:t>
              </a:r>
            </a:p>
            <a:p>
              <a:pPr>
                <a:defRPr sz="3600">
                  <a:solidFill>
                    <a:srgbClr val="FF40FF"/>
                  </a:solidFill>
                </a:defRPr>
              </a:pPr>
              <a:r>
                <a:t>comprehends</a:t>
              </a:r>
            </a:p>
          </p:txBody>
        </p:sp>
      </p:grpSp>
      <p:sp>
        <p:nvSpPr>
          <p:cNvPr id="715" name="Object-oriented programming is not  C with class and extends sprinkled over the code."/>
          <p:cNvSpPr txBox="1"/>
          <p:nvPr/>
        </p:nvSpPr>
        <p:spPr>
          <a:xfrm>
            <a:off x="1102464" y="4777506"/>
            <a:ext cx="12515598" cy="150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Object-oriented programming is not  C with class and extends sprinkled over the code.</a:t>
            </a:r>
          </a:p>
        </p:txBody>
      </p:sp>
      <p:sp>
        <p:nvSpPr>
          <p:cNvPr id="716" name="Aliasing"/>
          <p:cNvSpPr txBox="1"/>
          <p:nvPr/>
        </p:nvSpPr>
        <p:spPr>
          <a:xfrm rot="18900000">
            <a:off x="16406185" y="10838484"/>
            <a:ext cx="3032075" cy="108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rgbClr val="FF2600"/>
                </a:solidFill>
              </a:defRPr>
            </a:lvl1pPr>
          </a:lstStyle>
          <a:p>
            <a:pPr/>
            <a:r>
              <a:t>Aliasing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echnical Skills: Mutation"/>
          <p:cNvSpPr txBox="1"/>
          <p:nvPr/>
        </p:nvSpPr>
        <p:spPr>
          <a:xfrm>
            <a:off x="654840" y="107067"/>
            <a:ext cx="916686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Mutation</a:t>
            </a:r>
          </a:p>
        </p:txBody>
      </p:sp>
      <p:sp>
        <p:nvSpPr>
          <p:cNvPr id="720" name="“OOP came from many motivations, two were central.  … the small scale one was to find a more flexible version of assignment, and then to try to eliminate it altogether.”"/>
          <p:cNvSpPr txBox="1"/>
          <p:nvPr/>
        </p:nvSpPr>
        <p:spPr>
          <a:xfrm>
            <a:off x="2222043" y="2356058"/>
            <a:ext cx="10756813" cy="7101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400"/>
              </a:spcBef>
              <a:defRPr sz="6600">
                <a:solidFill>
                  <a:srgbClr val="FF2600"/>
                </a:solidFill>
              </a:defRPr>
            </a:pPr>
            <a:r>
              <a:t>“OOP came from many motivations, two were central.  … the small scale one was to find a more flexible version of assignment, and then to try to </a:t>
            </a:r>
            <a:r>
              <a:rPr i="1"/>
              <a:t>eliminate it altogether</a:t>
            </a:r>
            <a:r>
              <a:t>.”</a:t>
            </a:r>
          </a:p>
        </p:txBody>
      </p:sp>
      <p:grpSp>
        <p:nvGrpSpPr>
          <p:cNvPr id="723" name="Group"/>
          <p:cNvGrpSpPr/>
          <p:nvPr/>
        </p:nvGrpSpPr>
        <p:grpSpPr>
          <a:xfrm>
            <a:off x="14754425" y="3087645"/>
            <a:ext cx="8524952" cy="9565474"/>
            <a:chOff x="0" y="0"/>
            <a:chExt cx="8524950" cy="9565473"/>
          </a:xfrm>
        </p:grpSpPr>
        <p:pic>
          <p:nvPicPr>
            <p:cNvPr id="721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71" y="2246380"/>
              <a:ext cx="5369220" cy="7319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2" name="Alan Kay.…"/>
            <p:cNvSpPr txBox="1"/>
            <p:nvPr/>
          </p:nvSpPr>
          <p:spPr>
            <a:xfrm>
              <a:off x="0" y="-1"/>
              <a:ext cx="8524952" cy="1532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4800"/>
              </a:pPr>
              <a:r>
                <a:t>Alan Kay.</a:t>
              </a:r>
            </a:p>
            <a:p>
              <a:pPr algn="l">
                <a:defRPr sz="4800"/>
              </a:pPr>
              <a:r>
                <a:t>The Early History of SmallTalk.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Technical Skills: Mutation"/>
          <p:cNvSpPr txBox="1"/>
          <p:nvPr/>
        </p:nvSpPr>
        <p:spPr>
          <a:xfrm>
            <a:off x="654840" y="107067"/>
            <a:ext cx="9166861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Mutation</a:t>
            </a:r>
          </a:p>
        </p:txBody>
      </p:sp>
      <p:pic>
        <p:nvPicPr>
          <p:cNvPr id="726" name="9780201310054.jpg.jpeg" descr="9780201310054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40523" y="2790202"/>
            <a:ext cx="6490447" cy="8135596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“Favor Immutability.”"/>
          <p:cNvSpPr txBox="1"/>
          <p:nvPr/>
        </p:nvSpPr>
        <p:spPr>
          <a:xfrm>
            <a:off x="2696059" y="4682551"/>
            <a:ext cx="7690434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spcBef>
                <a:spcPts val="1600"/>
              </a:spcBef>
              <a:defRPr sz="6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“Favor Immutability.”</a:t>
            </a:r>
          </a:p>
        </p:txBody>
      </p:sp>
      <p:sp>
        <p:nvSpPr>
          <p:cNvPr id="728" name="(chapter 4)"/>
          <p:cNvSpPr txBox="1"/>
          <p:nvPr/>
        </p:nvSpPr>
        <p:spPr>
          <a:xfrm>
            <a:off x="20572809" y="12080770"/>
            <a:ext cx="146532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spcBef>
                <a:spcPts val="1600"/>
              </a:spcBef>
              <a:defRPr sz="22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(chapter 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chnical Ski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Technical Skills</a:t>
            </a:r>
          </a:p>
        </p:txBody>
      </p:sp>
      <p:sp>
        <p:nvSpPr>
          <p:cNvPr id="731" name="to develop software in a socially responsible manner, we nee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to develop software in a socially responsible manner, we need</a:t>
            </a:r>
          </a:p>
        </p:txBody>
      </p:sp>
      <p:sp>
        <p:nvSpPr>
          <p:cNvPr id="732" name="learn to write focused purpose stat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 to write focused purpose statements</a:t>
            </a:r>
          </a:p>
          <a:p>
            <a:pPr lvl="1"/>
            <a:r>
              <a:t>learn to check focused purpose statements </a:t>
            </a:r>
          </a:p>
          <a:p>
            <a:pPr/>
            <a:r>
              <a:t>distinguish between atomic and composite units of code </a:t>
            </a:r>
          </a:p>
          <a:p>
            <a:pPr lvl="1"/>
            <a:r>
              <a:t>challenge any method that is longer than 10 lines</a:t>
            </a:r>
          </a:p>
          <a:p>
            <a:pPr/>
            <a:r>
              <a:t>use mutation when needed</a:t>
            </a:r>
          </a:p>
          <a:p>
            <a:pPr lvl="1"/>
            <a:r>
              <a:t>avoid it whenever possible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I wish you could …"/>
          <p:cNvSpPr txBox="1"/>
          <p:nvPr>
            <p:ph type="title"/>
          </p:nvPr>
        </p:nvSpPr>
        <p:spPr>
          <a:xfrm>
            <a:off x="230138" y="201452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… </a:t>
            </a:r>
          </a:p>
        </p:txBody>
      </p:sp>
      <p:sp>
        <p:nvSpPr>
          <p:cNvPr id="735" name=".. read…"/>
          <p:cNvSpPr txBox="1"/>
          <p:nvPr>
            <p:ph type="body" sz="quarter" idx="1"/>
          </p:nvPr>
        </p:nvSpPr>
        <p:spPr>
          <a:xfrm>
            <a:off x="9138494" y="4773967"/>
            <a:ext cx="8218712" cy="3823295"/>
          </a:xfrm>
          <a:prstGeom prst="rect">
            <a:avLst/>
          </a:prstGeom>
        </p:spPr>
        <p:txBody>
          <a:bodyPr/>
          <a:lstStyle/>
          <a:p>
            <a:pPr marL="573023" indent="-573023" defTabSz="2292038">
              <a:spcBef>
                <a:spcPts val="4200"/>
              </a:spcBef>
              <a:defRPr sz="6204"/>
            </a:pPr>
            <a:r>
              <a:t>.. read</a:t>
            </a:r>
          </a:p>
          <a:p>
            <a:pPr marL="573023" indent="-573023" defTabSz="2292038">
              <a:spcBef>
                <a:spcPts val="4200"/>
              </a:spcBef>
              <a:defRPr sz="6204"/>
            </a:pPr>
            <a:r>
              <a:t>.. write</a:t>
            </a:r>
          </a:p>
          <a:p>
            <a:pPr marL="573023" indent="-573023" defTabSz="2292038">
              <a:spcBef>
                <a:spcPts val="4200"/>
              </a:spcBef>
              <a:defRPr sz="6204"/>
            </a:pPr>
            <a:r>
              <a:t>.. stop, drop, …</a:t>
            </a:r>
          </a:p>
        </p:txBody>
      </p:sp>
      <p:sp>
        <p:nvSpPr>
          <p:cNvPr id="736" name="AI"/>
          <p:cNvSpPr/>
          <p:nvPr/>
        </p:nvSpPr>
        <p:spPr>
          <a:xfrm>
            <a:off x="12720753" y="2601317"/>
            <a:ext cx="10534254" cy="3195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95" y="0"/>
                </a:moveTo>
                <a:cubicBezTo>
                  <a:pt x="7723" y="0"/>
                  <a:pt x="7665" y="192"/>
                  <a:pt x="7665" y="429"/>
                </a:cubicBezTo>
                <a:lnTo>
                  <a:pt x="7665" y="7399"/>
                </a:lnTo>
                <a:lnTo>
                  <a:pt x="0" y="21600"/>
                </a:lnTo>
                <a:lnTo>
                  <a:pt x="8132" y="8585"/>
                </a:lnTo>
                <a:lnTo>
                  <a:pt x="21470" y="8585"/>
                </a:lnTo>
                <a:cubicBezTo>
                  <a:pt x="21542" y="8585"/>
                  <a:pt x="21600" y="8393"/>
                  <a:pt x="21600" y="8156"/>
                </a:cubicBezTo>
                <a:lnTo>
                  <a:pt x="21600" y="429"/>
                </a:lnTo>
                <a:cubicBezTo>
                  <a:pt x="21600" y="192"/>
                  <a:pt x="21542" y="0"/>
                  <a:pt x="21470" y="0"/>
                </a:cubicBezTo>
                <a:lnTo>
                  <a:pt x="7795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5" grpId="1"/>
      <p:bldP build="whole" bldLvl="1" animBg="1" rev="0" advAuto="0" spid="7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ocially Responsible Software Development"/>
          <p:cNvSpPr txBox="1"/>
          <p:nvPr>
            <p:ph type="title"/>
          </p:nvPr>
        </p:nvSpPr>
        <p:spPr>
          <a:xfrm>
            <a:off x="-119670" y="1661"/>
            <a:ext cx="21971001" cy="1433164"/>
          </a:xfrm>
          <a:prstGeom prst="rect">
            <a:avLst/>
          </a:prstGeom>
        </p:spPr>
        <p:txBody>
          <a:bodyPr/>
          <a:lstStyle/>
          <a:p>
            <a:pPr lvl="1" indent="448055" defTabSz="2389572">
              <a:defRPr spc="-166" sz="8330"/>
            </a:pPr>
            <a:r>
              <a:t>Socially Responsible Software Development</a:t>
            </a:r>
          </a:p>
        </p:txBody>
      </p:sp>
      <p:sp>
        <p:nvSpPr>
          <p:cNvPr id="256" name="How do we get there?"/>
          <p:cNvSpPr txBox="1"/>
          <p:nvPr>
            <p:ph type="body" idx="21"/>
          </p:nvPr>
        </p:nvSpPr>
        <p:spPr>
          <a:xfrm>
            <a:off x="6761398" y="494834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How do we get there?</a:t>
            </a:r>
          </a:p>
        </p:txBody>
      </p:sp>
      <p:sp>
        <p:nvSpPr>
          <p:cNvPr id="257" name="Social (“Soft”) Skills…"/>
          <p:cNvSpPr txBox="1"/>
          <p:nvPr>
            <p:ph type="body" sz="quarter" idx="1"/>
          </p:nvPr>
        </p:nvSpPr>
        <p:spPr>
          <a:xfrm>
            <a:off x="6761398" y="6100137"/>
            <a:ext cx="11367413" cy="3785957"/>
          </a:xfrm>
          <a:prstGeom prst="rect">
            <a:avLst/>
          </a:prstGeom>
        </p:spPr>
        <p:txBody>
          <a:bodyPr/>
          <a:lstStyle/>
          <a:p>
            <a:pPr marL="505968" indent="-505968" defTabSz="2023821">
              <a:spcBef>
                <a:spcPts val="3700"/>
              </a:spcBef>
              <a:defRPr sz="3984"/>
            </a:pPr>
            <a:r>
              <a:t>Social (“Soft”) Skills</a:t>
            </a:r>
          </a:p>
          <a:p>
            <a:pPr lvl="1" marL="1011936" indent="-505968" defTabSz="2023821">
              <a:spcBef>
                <a:spcPts val="3700"/>
              </a:spcBef>
              <a:defRPr sz="3984"/>
            </a:pPr>
            <a:r>
              <a:t>Us</a:t>
            </a:r>
          </a:p>
          <a:p>
            <a:pPr lvl="1" marL="1011936" indent="-505968" defTabSz="2023821">
              <a:spcBef>
                <a:spcPts val="3700"/>
              </a:spcBef>
              <a:defRPr sz="3984"/>
            </a:pPr>
            <a:r>
              <a:t>I</a:t>
            </a:r>
          </a:p>
          <a:p>
            <a:pPr marL="505968" indent="-505968" defTabSz="2023821">
              <a:spcBef>
                <a:spcPts val="3700"/>
              </a:spcBef>
              <a:defRPr sz="3984"/>
            </a:pPr>
            <a:r>
              <a:t>Technical (“Hard”) Skills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I wish you could read &amp; write."/>
          <p:cNvSpPr txBox="1"/>
          <p:nvPr>
            <p:ph type="title"/>
          </p:nvPr>
        </p:nvSpPr>
        <p:spPr>
          <a:xfrm>
            <a:off x="79929" y="117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read &amp; write. </a:t>
            </a:r>
          </a:p>
        </p:txBody>
      </p:sp>
      <p:sp>
        <p:nvSpPr>
          <p:cNvPr id="750" name="Connection Line"/>
          <p:cNvSpPr/>
          <p:nvPr/>
        </p:nvSpPr>
        <p:spPr>
          <a:xfrm>
            <a:off x="2618989" y="4196099"/>
            <a:ext cx="5609652" cy="253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0" y="15556"/>
                </a:moveTo>
                <a:cubicBezTo>
                  <a:pt x="7298" y="-5398"/>
                  <a:pt x="14498" y="-5183"/>
                  <a:pt x="21600" y="1620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40" name="Text Document"/>
          <p:cNvSpPr/>
          <p:nvPr/>
        </p:nvSpPr>
        <p:spPr>
          <a:xfrm>
            <a:off x="13789629" y="7356826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41" name="What if the co-worker is an AI?"/>
          <p:cNvSpPr txBox="1"/>
          <p:nvPr/>
        </p:nvSpPr>
        <p:spPr>
          <a:xfrm>
            <a:off x="6723002" y="10556895"/>
            <a:ext cx="3579753" cy="124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What if the co-worker is an AI?</a:t>
            </a:r>
          </a:p>
        </p:txBody>
      </p:sp>
      <p:sp>
        <p:nvSpPr>
          <p:cNvPr id="742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745" name="Group"/>
          <p:cNvGrpSpPr/>
          <p:nvPr/>
        </p:nvGrpSpPr>
        <p:grpSpPr>
          <a:xfrm>
            <a:off x="6838300" y="7025155"/>
            <a:ext cx="3349155" cy="2702709"/>
            <a:chOff x="0" y="0"/>
            <a:chExt cx="3349154" cy="2702707"/>
          </a:xfrm>
        </p:grpSpPr>
        <p:sp>
          <p:nvSpPr>
            <p:cNvPr id="743" name="Computer"/>
            <p:cNvSpPr/>
            <p:nvPr/>
          </p:nvSpPr>
          <p:spPr>
            <a:xfrm>
              <a:off x="0" y="0"/>
              <a:ext cx="3349155" cy="270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464" y="0"/>
                  </a:moveTo>
                  <a:cubicBezTo>
                    <a:pt x="210" y="0"/>
                    <a:pt x="0" y="261"/>
                    <a:pt x="0" y="575"/>
                  </a:cubicBezTo>
                  <a:lnTo>
                    <a:pt x="0" y="17777"/>
                  </a:lnTo>
                  <a:cubicBezTo>
                    <a:pt x="0" y="18091"/>
                    <a:pt x="210" y="18354"/>
                    <a:pt x="464" y="18354"/>
                  </a:cubicBezTo>
                  <a:lnTo>
                    <a:pt x="9148" y="18354"/>
                  </a:lnTo>
                  <a:lnTo>
                    <a:pt x="9116" y="18513"/>
                  </a:lnTo>
                  <a:lnTo>
                    <a:pt x="8753" y="20763"/>
                  </a:lnTo>
                  <a:lnTo>
                    <a:pt x="7690" y="20763"/>
                  </a:lnTo>
                  <a:lnTo>
                    <a:pt x="7690" y="21600"/>
                  </a:lnTo>
                  <a:lnTo>
                    <a:pt x="10486" y="21600"/>
                  </a:lnTo>
                  <a:lnTo>
                    <a:pt x="11107" y="21600"/>
                  </a:lnTo>
                  <a:lnTo>
                    <a:pt x="13905" y="21600"/>
                  </a:lnTo>
                  <a:lnTo>
                    <a:pt x="13905" y="20763"/>
                  </a:lnTo>
                  <a:lnTo>
                    <a:pt x="12842" y="20763"/>
                  </a:lnTo>
                  <a:lnTo>
                    <a:pt x="12479" y="18513"/>
                  </a:lnTo>
                  <a:lnTo>
                    <a:pt x="12452" y="18354"/>
                  </a:lnTo>
                  <a:lnTo>
                    <a:pt x="21131" y="18354"/>
                  </a:lnTo>
                  <a:cubicBezTo>
                    <a:pt x="21384" y="18354"/>
                    <a:pt x="21595" y="18091"/>
                    <a:pt x="21595" y="17777"/>
                  </a:cubicBezTo>
                  <a:lnTo>
                    <a:pt x="21595" y="575"/>
                  </a:lnTo>
                  <a:cubicBezTo>
                    <a:pt x="21600" y="261"/>
                    <a:pt x="21389" y="0"/>
                    <a:pt x="21136" y="0"/>
                  </a:cubicBezTo>
                  <a:lnTo>
                    <a:pt x="464" y="0"/>
                  </a:lnTo>
                  <a:close/>
                  <a:moveTo>
                    <a:pt x="10800" y="542"/>
                  </a:moveTo>
                  <a:cubicBezTo>
                    <a:pt x="10913" y="542"/>
                    <a:pt x="11006" y="650"/>
                    <a:pt x="11006" y="797"/>
                  </a:cubicBezTo>
                  <a:cubicBezTo>
                    <a:pt x="11006" y="937"/>
                    <a:pt x="10913" y="1052"/>
                    <a:pt x="10800" y="1052"/>
                  </a:cubicBezTo>
                  <a:cubicBezTo>
                    <a:pt x="10686" y="1052"/>
                    <a:pt x="10594" y="937"/>
                    <a:pt x="10594" y="797"/>
                  </a:cubicBezTo>
                  <a:cubicBezTo>
                    <a:pt x="10594" y="656"/>
                    <a:pt x="10686" y="542"/>
                    <a:pt x="10800" y="542"/>
                  </a:cubicBezTo>
                  <a:close/>
                  <a:moveTo>
                    <a:pt x="1242" y="1734"/>
                  </a:moveTo>
                  <a:lnTo>
                    <a:pt x="20358" y="1734"/>
                  </a:lnTo>
                  <a:lnTo>
                    <a:pt x="20358" y="15233"/>
                  </a:lnTo>
                  <a:lnTo>
                    <a:pt x="1242" y="15233"/>
                  </a:lnTo>
                  <a:lnTo>
                    <a:pt x="1242" y="17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44" name="AI"/>
            <p:cNvSpPr txBox="1"/>
            <p:nvPr/>
          </p:nvSpPr>
          <p:spPr>
            <a:xfrm>
              <a:off x="1340973" y="707964"/>
              <a:ext cx="66720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FF40FF"/>
                  </a:solidFill>
                </a:defRPr>
              </a:lvl1pPr>
            </a:lstStyle>
            <a:p>
              <a:pPr/>
              <a:r>
                <a:t>AI</a:t>
              </a:r>
            </a:p>
          </p:txBody>
        </p:sp>
      </p:grpSp>
      <p:sp>
        <p:nvSpPr>
          <p:cNvPr id="751" name="Connection Line"/>
          <p:cNvSpPr/>
          <p:nvPr/>
        </p:nvSpPr>
        <p:spPr>
          <a:xfrm>
            <a:off x="8562589" y="4196099"/>
            <a:ext cx="5609652" cy="253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0" y="15556"/>
                </a:moveTo>
                <a:cubicBezTo>
                  <a:pt x="7298" y="-5398"/>
                  <a:pt x="14498" y="-5183"/>
                  <a:pt x="21600" y="1620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47" name="Write “code” in English."/>
          <p:cNvSpPr txBox="1"/>
          <p:nvPr/>
        </p:nvSpPr>
        <p:spPr>
          <a:xfrm>
            <a:off x="3969785" y="3064089"/>
            <a:ext cx="2842062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40FF"/>
                </a:solidFill>
              </a:defRPr>
            </a:lvl1pPr>
          </a:lstStyle>
          <a:p>
            <a:pPr/>
            <a:r>
              <a:t>Write “code” in English. </a:t>
            </a:r>
          </a:p>
        </p:txBody>
      </p:sp>
      <p:sp>
        <p:nvSpPr>
          <p:cNvPr id="748" name="Spits out Python."/>
          <p:cNvSpPr txBox="1"/>
          <p:nvPr/>
        </p:nvSpPr>
        <p:spPr>
          <a:xfrm>
            <a:off x="10218185" y="3064089"/>
            <a:ext cx="2842062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433FF"/>
                </a:solidFill>
              </a:defRPr>
            </a:lvl1pPr>
          </a:lstStyle>
          <a:p>
            <a:pPr/>
            <a:r>
              <a:t>Spits out Python. </a:t>
            </a:r>
          </a:p>
        </p:txBody>
      </p:sp>
      <p:sp>
        <p:nvSpPr>
          <p:cNvPr id="749" name="Reads Python “code” and…"/>
          <p:cNvSpPr txBox="1"/>
          <p:nvPr/>
        </p:nvSpPr>
        <p:spPr>
          <a:xfrm>
            <a:off x="15399785" y="6471334"/>
            <a:ext cx="4944209" cy="29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t>Reads Python “code” and </a:t>
            </a:r>
          </a:p>
          <a:p>
            <a:pPr>
              <a:defRPr sz="3600">
                <a:solidFill>
                  <a:srgbClr val="FF40FF"/>
                </a:solidFill>
              </a:defRPr>
            </a:pPr>
            <a:r>
              <a:t>checks whether it has something to do with the English.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831717 -0.000195" origin="layout" pathEditMode="relative">
                                      <p:cBhvr>
                                        <p:cTn id="6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9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I wish you could write."/>
          <p:cNvSpPr txBox="1"/>
          <p:nvPr>
            <p:ph type="title"/>
          </p:nvPr>
        </p:nvSpPr>
        <p:spPr>
          <a:xfrm>
            <a:off x="79929" y="117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</a:t>
            </a:r>
            <a:r>
              <a:rPr>
                <a:solidFill>
                  <a:srgbClr val="FF40FF"/>
                </a:solidFill>
              </a:rPr>
              <a:t>write</a:t>
            </a:r>
            <a:r>
              <a:t>. </a:t>
            </a:r>
          </a:p>
        </p:txBody>
      </p:sp>
      <p:sp>
        <p:nvSpPr>
          <p:cNvPr id="764" name="Connection Line"/>
          <p:cNvSpPr/>
          <p:nvPr/>
        </p:nvSpPr>
        <p:spPr>
          <a:xfrm>
            <a:off x="2618989" y="4314328"/>
            <a:ext cx="2447550" cy="2626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5" fill="norm" stroke="1" extrusionOk="0">
                <a:moveTo>
                  <a:pt x="0" y="14325"/>
                </a:moveTo>
                <a:cubicBezTo>
                  <a:pt x="10703" y="-5385"/>
                  <a:pt x="17903" y="-4755"/>
                  <a:pt x="21600" y="16215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55" name="Text Document"/>
          <p:cNvSpPr/>
          <p:nvPr/>
        </p:nvSpPr>
        <p:spPr>
          <a:xfrm>
            <a:off x="8201630" y="7132607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56" name="What if the co-worker is an AI?"/>
          <p:cNvSpPr txBox="1"/>
          <p:nvPr/>
        </p:nvSpPr>
        <p:spPr>
          <a:xfrm>
            <a:off x="3624201" y="10455295"/>
            <a:ext cx="3579753" cy="124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What if the co-worker is an AI?</a:t>
            </a:r>
          </a:p>
        </p:txBody>
      </p:sp>
      <p:sp>
        <p:nvSpPr>
          <p:cNvPr id="757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58" name="Computer"/>
          <p:cNvSpPr/>
          <p:nvPr/>
        </p:nvSpPr>
        <p:spPr>
          <a:xfrm>
            <a:off x="3739500" y="7025155"/>
            <a:ext cx="3349155" cy="270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59" name="Male"/>
          <p:cNvSpPr/>
          <p:nvPr/>
        </p:nvSpPr>
        <p:spPr>
          <a:xfrm>
            <a:off x="10127757" y="5326852"/>
            <a:ext cx="1293086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65" name="Connection Line"/>
          <p:cNvSpPr/>
          <p:nvPr/>
        </p:nvSpPr>
        <p:spPr>
          <a:xfrm>
            <a:off x="5872517" y="4400462"/>
            <a:ext cx="2525491" cy="2540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0" y="15527"/>
                </a:moveTo>
                <a:cubicBezTo>
                  <a:pt x="8255" y="-5398"/>
                  <a:pt x="15455" y="-5173"/>
                  <a:pt x="21600" y="1620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61" name="AI"/>
          <p:cNvSpPr txBox="1"/>
          <p:nvPr/>
        </p:nvSpPr>
        <p:spPr>
          <a:xfrm>
            <a:off x="5035127" y="7555320"/>
            <a:ext cx="66720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AI</a:t>
            </a:r>
          </a:p>
        </p:txBody>
      </p:sp>
      <p:sp>
        <p:nvSpPr>
          <p:cNvPr id="762" name="precise, focused purpose statements…"/>
          <p:cNvSpPr txBox="1"/>
          <p:nvPr>
            <p:ph type="body" sz="half" idx="1"/>
          </p:nvPr>
        </p:nvSpPr>
        <p:spPr>
          <a:xfrm>
            <a:off x="12631806" y="4454147"/>
            <a:ext cx="12848906" cy="6658081"/>
          </a:xfrm>
          <a:prstGeom prst="rect">
            <a:avLst/>
          </a:prstGeom>
        </p:spPr>
        <p:txBody>
          <a:bodyPr/>
          <a:lstStyle/>
          <a:p>
            <a:pPr/>
            <a:r>
              <a:t>precise, focused </a:t>
            </a:r>
            <a:r>
              <a:rPr i="1">
                <a:solidFill>
                  <a:srgbClr val="0433FF"/>
                </a:solidFill>
              </a:rPr>
              <a:t>purpose statements</a:t>
            </a:r>
            <a:endParaRPr i="1">
              <a:solidFill>
                <a:srgbClr val="0433FF"/>
              </a:solidFill>
            </a:endParaRPr>
          </a:p>
          <a:p>
            <a:pPr/>
            <a:r>
              <a:t>with a clear distinction between </a:t>
            </a:r>
          </a:p>
          <a:p>
            <a:pPr lvl="1"/>
            <a:r>
              <a:t>atomic units of code</a:t>
            </a:r>
          </a:p>
          <a:p>
            <a:pPr lvl="1"/>
            <a:r>
              <a:t>composite units of code</a:t>
            </a:r>
          </a:p>
          <a:p>
            <a:pPr lvl="1" marL="609600"/>
            <a:r>
              <a:t>a properly organized plan</a:t>
            </a:r>
          </a:p>
        </p:txBody>
      </p:sp>
      <p:sp>
        <p:nvSpPr>
          <p:cNvPr id="763" name="What does it take to get an AI…"/>
          <p:cNvSpPr txBox="1"/>
          <p:nvPr/>
        </p:nvSpPr>
        <p:spPr>
          <a:xfrm>
            <a:off x="11987181" y="2241822"/>
            <a:ext cx="9090051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What does it take to get an AI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to create the code that we want?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I wish you could read."/>
          <p:cNvSpPr txBox="1"/>
          <p:nvPr>
            <p:ph type="title"/>
          </p:nvPr>
        </p:nvSpPr>
        <p:spPr>
          <a:xfrm>
            <a:off x="79929" y="117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</a:t>
            </a:r>
            <a:r>
              <a:rPr>
                <a:solidFill>
                  <a:srgbClr val="FF40FF"/>
                </a:solidFill>
              </a:rPr>
              <a:t>read</a:t>
            </a:r>
            <a:r>
              <a:t>. </a:t>
            </a:r>
          </a:p>
        </p:txBody>
      </p:sp>
      <p:sp>
        <p:nvSpPr>
          <p:cNvPr id="780" name="Connection Line"/>
          <p:cNvSpPr/>
          <p:nvPr/>
        </p:nvSpPr>
        <p:spPr>
          <a:xfrm>
            <a:off x="2618989" y="4314328"/>
            <a:ext cx="2447550" cy="2626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5" fill="norm" stroke="1" extrusionOk="0">
                <a:moveTo>
                  <a:pt x="0" y="14325"/>
                </a:moveTo>
                <a:cubicBezTo>
                  <a:pt x="10703" y="-5385"/>
                  <a:pt x="17903" y="-4755"/>
                  <a:pt x="21600" y="16215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69" name="Text Document"/>
          <p:cNvSpPr/>
          <p:nvPr/>
        </p:nvSpPr>
        <p:spPr>
          <a:xfrm>
            <a:off x="8201630" y="7132607"/>
            <a:ext cx="813152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70" name="What if the co-worker is an AI?"/>
          <p:cNvSpPr txBox="1"/>
          <p:nvPr/>
        </p:nvSpPr>
        <p:spPr>
          <a:xfrm>
            <a:off x="3624201" y="10455295"/>
            <a:ext cx="3579753" cy="124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What if the co-worker is an AI?</a:t>
            </a:r>
          </a:p>
        </p:txBody>
      </p:sp>
      <p:sp>
        <p:nvSpPr>
          <p:cNvPr id="771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72" name="Computer"/>
          <p:cNvSpPr/>
          <p:nvPr/>
        </p:nvSpPr>
        <p:spPr>
          <a:xfrm>
            <a:off x="3739500" y="7025155"/>
            <a:ext cx="3349155" cy="2702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73" name="Male"/>
          <p:cNvSpPr/>
          <p:nvPr/>
        </p:nvSpPr>
        <p:spPr>
          <a:xfrm>
            <a:off x="10127757" y="5326852"/>
            <a:ext cx="1293086" cy="3489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81" name="Connection Line"/>
          <p:cNvSpPr/>
          <p:nvPr/>
        </p:nvSpPr>
        <p:spPr>
          <a:xfrm>
            <a:off x="5872517" y="4400462"/>
            <a:ext cx="2525491" cy="2540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0" y="15527"/>
                </a:moveTo>
                <a:cubicBezTo>
                  <a:pt x="8255" y="-5398"/>
                  <a:pt x="15455" y="-5173"/>
                  <a:pt x="21600" y="1620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75" name="AI"/>
          <p:cNvSpPr txBox="1"/>
          <p:nvPr/>
        </p:nvSpPr>
        <p:spPr>
          <a:xfrm>
            <a:off x="5035127" y="7555320"/>
            <a:ext cx="66720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40FF"/>
                </a:solidFill>
              </a:defRPr>
            </a:lvl1pPr>
          </a:lstStyle>
          <a:p>
            <a:pPr/>
            <a:r>
              <a:t>AI</a:t>
            </a:r>
          </a:p>
        </p:txBody>
      </p:sp>
      <p:sp>
        <p:nvSpPr>
          <p:cNvPr id="776" name="What does it take to get an AI…"/>
          <p:cNvSpPr txBox="1"/>
          <p:nvPr/>
        </p:nvSpPr>
        <p:spPr>
          <a:xfrm>
            <a:off x="11987181" y="2241822"/>
            <a:ext cx="8357312" cy="153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What does it take to get an AI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to create          code?</a:t>
            </a:r>
          </a:p>
        </p:txBody>
      </p:sp>
      <p:sp>
        <p:nvSpPr>
          <p:cNvPr id="777" name="good"/>
          <p:cNvSpPr txBox="1"/>
          <p:nvPr/>
        </p:nvSpPr>
        <p:spPr>
          <a:xfrm rot="18900000">
            <a:off x="14345002" y="2948897"/>
            <a:ext cx="152552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0433FF"/>
                </a:solidFill>
              </a:defRPr>
            </a:lvl1pPr>
          </a:lstStyle>
          <a:p>
            <a:pPr/>
            <a:r>
              <a:t>good</a:t>
            </a:r>
          </a:p>
        </p:txBody>
      </p:sp>
      <p:sp>
        <p:nvSpPr>
          <p:cNvPr id="778" name="Why should we doubt AI-generated code?"/>
          <p:cNvSpPr txBox="1"/>
          <p:nvPr/>
        </p:nvSpPr>
        <p:spPr>
          <a:xfrm>
            <a:off x="12533817" y="5185267"/>
            <a:ext cx="1164244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Why should we doubt AI-generated code?</a:t>
            </a:r>
          </a:p>
        </p:txBody>
      </p:sp>
      <p:sp>
        <p:nvSpPr>
          <p:cNvPr id="779" name="bugs and git-reverts…"/>
          <p:cNvSpPr txBox="1"/>
          <p:nvPr>
            <p:ph type="body" sz="quarter" idx="1"/>
          </p:nvPr>
        </p:nvSpPr>
        <p:spPr>
          <a:xfrm>
            <a:off x="15249064" y="7000675"/>
            <a:ext cx="6497374" cy="394521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bugs and git-reverts 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safety holes</a:t>
            </a:r>
            <a:endParaRPr i="1"/>
          </a:p>
          <a:p>
            <a:pPr>
              <a:defRPr>
                <a:solidFill>
                  <a:srgbClr val="FF2600"/>
                </a:solidFill>
              </a:defRPr>
            </a:pPr>
            <a:r>
              <a:t>security holes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I wish you could read."/>
          <p:cNvSpPr txBox="1"/>
          <p:nvPr>
            <p:ph type="title"/>
          </p:nvPr>
        </p:nvSpPr>
        <p:spPr>
          <a:xfrm>
            <a:off x="54894" y="22648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</a:t>
            </a:r>
            <a:r>
              <a:rPr>
                <a:solidFill>
                  <a:srgbClr val="FF40FF"/>
                </a:solidFill>
              </a:rPr>
              <a:t>read</a:t>
            </a:r>
            <a:r>
              <a:t>. </a:t>
            </a:r>
          </a:p>
        </p:txBody>
      </p:sp>
      <p:grpSp>
        <p:nvGrpSpPr>
          <p:cNvPr id="786" name="Group"/>
          <p:cNvGrpSpPr/>
          <p:nvPr/>
        </p:nvGrpSpPr>
        <p:grpSpPr>
          <a:xfrm>
            <a:off x="1933039" y="3444826"/>
            <a:ext cx="17563994" cy="3187616"/>
            <a:chOff x="0" y="0"/>
            <a:chExt cx="17563992" cy="3187615"/>
          </a:xfrm>
        </p:grpSpPr>
        <p:pic>
          <p:nvPicPr>
            <p:cNvPr id="784" name="Screenshot 2025-01-30 at 7.01.47 PM.png" descr="Screenshot 2025-01-30 at 7.01.47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7141174" cy="2989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5" name="https://www.theregister.com/2022/12/21/ai_assistants_bad_code/"/>
            <p:cNvSpPr txBox="1"/>
            <p:nvPr/>
          </p:nvSpPr>
          <p:spPr>
            <a:xfrm>
              <a:off x="3994753" y="2552716"/>
              <a:ext cx="13569240" cy="634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40FF"/>
                  </a:solidFill>
                </a:defRPr>
              </a:lvl1pPr>
            </a:lstStyle>
            <a:p>
              <a:pPr/>
              <a:r>
                <a:t>https://www.theregister.com/2022/12/21/ai_assistants_bad_code/</a:t>
              </a:r>
            </a:p>
          </p:txBody>
        </p:sp>
      </p:grpSp>
      <p:grpSp>
        <p:nvGrpSpPr>
          <p:cNvPr id="791" name="Group"/>
          <p:cNvGrpSpPr/>
          <p:nvPr/>
        </p:nvGrpSpPr>
        <p:grpSpPr>
          <a:xfrm>
            <a:off x="5968999" y="7888590"/>
            <a:ext cx="17037899" cy="5558224"/>
            <a:chOff x="0" y="0"/>
            <a:chExt cx="17037897" cy="5558222"/>
          </a:xfrm>
        </p:grpSpPr>
        <p:grpSp>
          <p:nvGrpSpPr>
            <p:cNvPr id="789" name="Group"/>
            <p:cNvGrpSpPr/>
            <p:nvPr/>
          </p:nvGrpSpPr>
          <p:grpSpPr>
            <a:xfrm>
              <a:off x="153323" y="0"/>
              <a:ext cx="16884575" cy="5558223"/>
              <a:chOff x="0" y="0"/>
              <a:chExt cx="16884574" cy="5558222"/>
            </a:xfrm>
          </p:grpSpPr>
          <p:pic>
            <p:nvPicPr>
              <p:cNvPr id="787" name="Screenshot 2025-01-30 at 7.04.54 PM.png" descr="Screenshot 2025-01-30 at 7.04.54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6884575" cy="39000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88" name="New GitHub Copilot Research Finds 'Downward Pressure on Code Quality’…"/>
              <p:cNvSpPr txBox="1"/>
              <p:nvPr/>
            </p:nvSpPr>
            <p:spPr>
              <a:xfrm>
                <a:off x="979213" y="3708996"/>
                <a:ext cx="15667327" cy="18492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spcBef>
                    <a:spcPts val="1000"/>
                  </a:spcBef>
                  <a:defRPr sz="3600">
                    <a:solidFill>
                      <a:srgbClr val="FF2600"/>
                    </a:solidFill>
                  </a:defRPr>
                </a:pPr>
                <a:r>
                  <a:t>New GitHub Copilot Research Finds 'Downward Pressure on Code Quality’</a:t>
                </a:r>
              </a:p>
              <a:p>
                <a:pPr algn="l" defTabSz="457200">
                  <a:spcBef>
                    <a:spcPts val="1000"/>
                  </a:spcBef>
                  <a:defRPr sz="3600">
                    <a:solidFill>
                      <a:srgbClr val="FF2600"/>
                    </a:solidFill>
                  </a:defRPr>
                </a:pPr>
                <a:r>
                  <a:t>Visual Studio Magazine, 25 Jan 2024</a:t>
                </a:r>
              </a:p>
            </p:txBody>
          </p:sp>
        </p:grpSp>
        <p:sp>
          <p:nvSpPr>
            <p:cNvPr id="790" name="Rectangle"/>
            <p:cNvSpPr/>
            <p:nvPr/>
          </p:nvSpPr>
          <p:spPr>
            <a:xfrm>
              <a:off x="0" y="239409"/>
              <a:ext cx="16658729" cy="1270001"/>
            </a:xfrm>
            <a:prstGeom prst="rect">
              <a:avLst/>
            </a:prstGeom>
            <a:noFill/>
            <a:ln w="635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I wish you could read."/>
          <p:cNvSpPr txBox="1"/>
          <p:nvPr>
            <p:ph type="title"/>
          </p:nvPr>
        </p:nvSpPr>
        <p:spPr>
          <a:xfrm>
            <a:off x="54894" y="22648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could </a:t>
            </a:r>
            <a:r>
              <a:rPr>
                <a:solidFill>
                  <a:srgbClr val="FF40FF"/>
                </a:solidFill>
              </a:rPr>
              <a:t>read</a:t>
            </a:r>
            <a:r>
              <a:t>. </a:t>
            </a:r>
          </a:p>
        </p:txBody>
      </p:sp>
      <p:grpSp>
        <p:nvGrpSpPr>
          <p:cNvPr id="796" name="Group"/>
          <p:cNvGrpSpPr/>
          <p:nvPr/>
        </p:nvGrpSpPr>
        <p:grpSpPr>
          <a:xfrm>
            <a:off x="839792" y="2637404"/>
            <a:ext cx="16054284" cy="4605620"/>
            <a:chOff x="0" y="0"/>
            <a:chExt cx="16054283" cy="4605618"/>
          </a:xfrm>
        </p:grpSpPr>
        <p:pic>
          <p:nvPicPr>
            <p:cNvPr id="794" name="Screenshot 2025-01-30 at 7.10.50 PM.png" descr="Screenshot 2025-01-30 at 7.10.50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6054284" cy="4605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5" name="“Google’s Chrome team, writes, “AI tools help experienced developers more than beginners.”"/>
            <p:cNvSpPr txBox="1"/>
            <p:nvPr/>
          </p:nvSpPr>
          <p:spPr>
            <a:xfrm>
              <a:off x="4740212" y="556695"/>
              <a:ext cx="10610082" cy="118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spcBef>
                  <a:spcPts val="4000"/>
                </a:spcBef>
                <a:defRPr sz="3600">
                  <a:solidFill>
                    <a:srgbClr val="942192"/>
                  </a:solidFill>
                </a:defRPr>
              </a:pPr>
              <a:r>
                <a:t>“Google’s Chrome team, </a:t>
              </a:r>
              <a:r>
                <a:rPr u="sng">
                  <a:hlinkClick r:id="rId3" invalidUrl="" action="" tgtFrame="" tooltip="" history="1" highlightClick="0" endSnd="0"/>
                </a:rPr>
                <a:t>writes</a:t>
              </a:r>
              <a:r>
                <a:t>, “AI tools help experienced developers more than beginners.”</a:t>
              </a:r>
            </a:p>
          </p:txBody>
        </p:sp>
      </p:grpSp>
      <p:grpSp>
        <p:nvGrpSpPr>
          <p:cNvPr id="799" name="Group"/>
          <p:cNvGrpSpPr/>
          <p:nvPr/>
        </p:nvGrpSpPr>
        <p:grpSpPr>
          <a:xfrm>
            <a:off x="7176089" y="8443017"/>
            <a:ext cx="16895345" cy="3840366"/>
            <a:chOff x="0" y="0"/>
            <a:chExt cx="16895343" cy="3840364"/>
          </a:xfrm>
        </p:grpSpPr>
        <p:pic>
          <p:nvPicPr>
            <p:cNvPr id="797" name="Screenshot 2025-01-30 at 6.54.24 PM.png" descr="Screenshot 2025-01-30 at 6.54.24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243896" cy="3840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8" name="Asleep at the Keyboard?…"/>
            <p:cNvSpPr txBox="1"/>
            <p:nvPr/>
          </p:nvSpPr>
          <p:spPr>
            <a:xfrm>
              <a:off x="9462530" y="148322"/>
              <a:ext cx="7432814" cy="1231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spcBef>
                  <a:spcPts val="1000"/>
                </a:spcBef>
                <a:defRPr sz="3600">
                  <a:solidFill>
                    <a:srgbClr val="0433FF"/>
                  </a:solidFill>
                </a:defRPr>
              </a:pPr>
              <a:r>
                <a:t>Asleep at the Keyboard?</a:t>
              </a:r>
            </a:p>
            <a:p>
              <a:pPr algn="l" defTabSz="457200">
                <a:spcBef>
                  <a:spcPts val="1000"/>
                </a:spcBef>
                <a:defRPr sz="3600">
                  <a:solidFill>
                    <a:srgbClr val="0433FF"/>
                  </a:solidFill>
                </a:defRPr>
              </a:pPr>
              <a:r>
                <a:t>CACM 21 Jan 2025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How do I learn to read and write?"/>
          <p:cNvSpPr txBox="1"/>
          <p:nvPr>
            <p:ph type="title"/>
          </p:nvPr>
        </p:nvSpPr>
        <p:spPr>
          <a:xfrm>
            <a:off x="54894" y="22648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How do I learn to read and write? </a:t>
            </a:r>
          </a:p>
        </p:txBody>
      </p:sp>
      <p:grpSp>
        <p:nvGrpSpPr>
          <p:cNvPr id="808" name="Group"/>
          <p:cNvGrpSpPr/>
          <p:nvPr/>
        </p:nvGrpSpPr>
        <p:grpSpPr>
          <a:xfrm>
            <a:off x="1977089" y="4138087"/>
            <a:ext cx="18606039" cy="7676016"/>
            <a:chOff x="0" y="0"/>
            <a:chExt cx="18606037" cy="7676014"/>
          </a:xfrm>
        </p:grpSpPr>
        <p:sp>
          <p:nvSpPr>
            <p:cNvPr id="802" name="Books."/>
            <p:cNvSpPr txBox="1"/>
            <p:nvPr/>
          </p:nvSpPr>
          <p:spPr>
            <a:xfrm>
              <a:off x="8298847" y="0"/>
              <a:ext cx="3832127" cy="143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algn="l">
                <a:lnSpc>
                  <a:spcPct val="80000"/>
                </a:lnSpc>
                <a:defRPr b="1" spc="-170" sz="85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/>
              <a:r>
                <a:t>Books.</a:t>
              </a:r>
            </a:p>
          </p:txBody>
        </p:sp>
        <p:pic>
          <p:nvPicPr>
            <p:cNvPr id="803" name="Unknown.png" descr="Unknown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766" t="1689" r="16479" b="0"/>
            <a:stretch>
              <a:fillRect/>
            </a:stretch>
          </p:blipFill>
          <p:spPr>
            <a:xfrm>
              <a:off x="7801242" y="3974144"/>
              <a:ext cx="3203457" cy="36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5928" y="0"/>
                  </a:moveTo>
                  <a:lnTo>
                    <a:pt x="5449" y="485"/>
                  </a:lnTo>
                  <a:cubicBezTo>
                    <a:pt x="4975" y="961"/>
                    <a:pt x="4966" y="1001"/>
                    <a:pt x="4966" y="2668"/>
                  </a:cubicBezTo>
                  <a:lnTo>
                    <a:pt x="4966" y="4369"/>
                  </a:lnTo>
                  <a:lnTo>
                    <a:pt x="4264" y="4533"/>
                  </a:lnTo>
                  <a:cubicBezTo>
                    <a:pt x="2597" y="4928"/>
                    <a:pt x="955" y="6279"/>
                    <a:pt x="334" y="7764"/>
                  </a:cubicBezTo>
                  <a:cubicBezTo>
                    <a:pt x="-442" y="9623"/>
                    <a:pt x="170" y="11969"/>
                    <a:pt x="1781" y="13303"/>
                  </a:cubicBezTo>
                  <a:cubicBezTo>
                    <a:pt x="2560" y="13948"/>
                    <a:pt x="3992" y="14620"/>
                    <a:pt x="4594" y="14622"/>
                  </a:cubicBezTo>
                  <a:cubicBezTo>
                    <a:pt x="4944" y="14624"/>
                    <a:pt x="4966" y="14684"/>
                    <a:pt x="4966" y="15672"/>
                  </a:cubicBezTo>
                  <a:cubicBezTo>
                    <a:pt x="4966" y="16737"/>
                    <a:pt x="5123" y="17191"/>
                    <a:pt x="5629" y="17592"/>
                  </a:cubicBezTo>
                  <a:cubicBezTo>
                    <a:pt x="5784" y="17714"/>
                    <a:pt x="6496" y="18290"/>
                    <a:pt x="7213" y="18871"/>
                  </a:cubicBezTo>
                  <a:cubicBezTo>
                    <a:pt x="7930" y="19451"/>
                    <a:pt x="9000" y="20304"/>
                    <a:pt x="9590" y="20764"/>
                  </a:cubicBezTo>
                  <a:cubicBezTo>
                    <a:pt x="10570" y="21528"/>
                    <a:pt x="10731" y="21600"/>
                    <a:pt x="11449" y="21600"/>
                  </a:cubicBezTo>
                  <a:lnTo>
                    <a:pt x="12235" y="21600"/>
                  </a:lnTo>
                  <a:lnTo>
                    <a:pt x="12235" y="19669"/>
                  </a:lnTo>
                  <a:lnTo>
                    <a:pt x="12235" y="17740"/>
                  </a:lnTo>
                  <a:lnTo>
                    <a:pt x="16214" y="17740"/>
                  </a:lnTo>
                  <a:lnTo>
                    <a:pt x="20193" y="17740"/>
                  </a:lnTo>
                  <a:lnTo>
                    <a:pt x="20676" y="17307"/>
                  </a:lnTo>
                  <a:lnTo>
                    <a:pt x="21158" y="16871"/>
                  </a:lnTo>
                  <a:lnTo>
                    <a:pt x="21158" y="8921"/>
                  </a:lnTo>
                  <a:lnTo>
                    <a:pt x="21158" y="970"/>
                  </a:lnTo>
                  <a:lnTo>
                    <a:pt x="20676" y="485"/>
                  </a:lnTo>
                  <a:lnTo>
                    <a:pt x="20193" y="0"/>
                  </a:lnTo>
                  <a:lnTo>
                    <a:pt x="13061" y="0"/>
                  </a:lnTo>
                  <a:lnTo>
                    <a:pt x="592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04" name="Unknown.png" descr="Unknown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4965900" y="3974144"/>
              <a:ext cx="3640138" cy="3640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Unknown.jpeg" descr="Unknown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905" t="5905" r="5902" b="12146"/>
            <a:stretch>
              <a:fillRect/>
            </a:stretch>
          </p:blipFill>
          <p:spPr>
            <a:xfrm>
              <a:off x="0" y="3421289"/>
              <a:ext cx="4857354" cy="425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6627" y="0"/>
                  </a:moveTo>
                  <a:cubicBezTo>
                    <a:pt x="4101" y="1441"/>
                    <a:pt x="1911" y="4310"/>
                    <a:pt x="1147" y="7315"/>
                  </a:cubicBezTo>
                  <a:cubicBezTo>
                    <a:pt x="676" y="9168"/>
                    <a:pt x="290" y="11132"/>
                    <a:pt x="182" y="12236"/>
                  </a:cubicBezTo>
                  <a:cubicBezTo>
                    <a:pt x="131" y="12756"/>
                    <a:pt x="56" y="13176"/>
                    <a:pt x="0" y="13293"/>
                  </a:cubicBezTo>
                  <a:lnTo>
                    <a:pt x="0" y="16360"/>
                  </a:lnTo>
                  <a:cubicBezTo>
                    <a:pt x="254" y="16700"/>
                    <a:pt x="513" y="17130"/>
                    <a:pt x="586" y="17347"/>
                  </a:cubicBezTo>
                  <a:cubicBezTo>
                    <a:pt x="663" y="17576"/>
                    <a:pt x="1004" y="17962"/>
                    <a:pt x="1343" y="18205"/>
                  </a:cubicBezTo>
                  <a:cubicBezTo>
                    <a:pt x="1682" y="18449"/>
                    <a:pt x="2004" y="18732"/>
                    <a:pt x="2060" y="18833"/>
                  </a:cubicBezTo>
                  <a:cubicBezTo>
                    <a:pt x="2186" y="19066"/>
                    <a:pt x="3940" y="19076"/>
                    <a:pt x="4319" y="18845"/>
                  </a:cubicBezTo>
                  <a:cubicBezTo>
                    <a:pt x="4577" y="18688"/>
                    <a:pt x="4608" y="18777"/>
                    <a:pt x="4668" y="19842"/>
                  </a:cubicBezTo>
                  <a:cubicBezTo>
                    <a:pt x="4718" y="20725"/>
                    <a:pt x="4804" y="21072"/>
                    <a:pt x="5026" y="21256"/>
                  </a:cubicBezTo>
                  <a:cubicBezTo>
                    <a:pt x="5374" y="21545"/>
                    <a:pt x="7840" y="21600"/>
                    <a:pt x="7991" y="21322"/>
                  </a:cubicBezTo>
                  <a:cubicBezTo>
                    <a:pt x="8052" y="21211"/>
                    <a:pt x="8187" y="21205"/>
                    <a:pt x="8355" y="21306"/>
                  </a:cubicBezTo>
                  <a:cubicBezTo>
                    <a:pt x="8502" y="21396"/>
                    <a:pt x="10391" y="21472"/>
                    <a:pt x="12553" y="21477"/>
                  </a:cubicBezTo>
                  <a:cubicBezTo>
                    <a:pt x="17104" y="21486"/>
                    <a:pt x="16962" y="21537"/>
                    <a:pt x="16962" y="19936"/>
                  </a:cubicBezTo>
                  <a:lnTo>
                    <a:pt x="16962" y="18929"/>
                  </a:lnTo>
                  <a:lnTo>
                    <a:pt x="18197" y="18929"/>
                  </a:lnTo>
                  <a:cubicBezTo>
                    <a:pt x="19264" y="18929"/>
                    <a:pt x="19484" y="18875"/>
                    <a:pt x="19807" y="18530"/>
                  </a:cubicBezTo>
                  <a:cubicBezTo>
                    <a:pt x="20012" y="18311"/>
                    <a:pt x="20252" y="18131"/>
                    <a:pt x="20340" y="18131"/>
                  </a:cubicBezTo>
                  <a:cubicBezTo>
                    <a:pt x="20501" y="18131"/>
                    <a:pt x="21115" y="17337"/>
                    <a:pt x="21600" y="16581"/>
                  </a:cubicBezTo>
                  <a:lnTo>
                    <a:pt x="21600" y="10741"/>
                  </a:lnTo>
                  <a:cubicBezTo>
                    <a:pt x="21568" y="10697"/>
                    <a:pt x="21534" y="10633"/>
                    <a:pt x="21503" y="10595"/>
                  </a:cubicBezTo>
                  <a:cubicBezTo>
                    <a:pt x="21186" y="10207"/>
                    <a:pt x="20978" y="9633"/>
                    <a:pt x="20735" y="8469"/>
                  </a:cubicBezTo>
                  <a:cubicBezTo>
                    <a:pt x="20339" y="6568"/>
                    <a:pt x="19387" y="4335"/>
                    <a:pt x="18429" y="3059"/>
                  </a:cubicBezTo>
                  <a:cubicBezTo>
                    <a:pt x="17431" y="1730"/>
                    <a:pt x="16240" y="703"/>
                    <a:pt x="14948" y="0"/>
                  </a:cubicBezTo>
                  <a:lnTo>
                    <a:pt x="6627" y="0"/>
                  </a:lnTo>
                  <a:close/>
                  <a:moveTo>
                    <a:pt x="10907" y="423"/>
                  </a:moveTo>
                  <a:cubicBezTo>
                    <a:pt x="12302" y="400"/>
                    <a:pt x="13191" y="655"/>
                    <a:pt x="14608" y="1416"/>
                  </a:cubicBezTo>
                  <a:cubicBezTo>
                    <a:pt x="16630" y="2503"/>
                    <a:pt x="18695" y="5291"/>
                    <a:pt x="19274" y="7715"/>
                  </a:cubicBezTo>
                  <a:lnTo>
                    <a:pt x="19433" y="8379"/>
                  </a:lnTo>
                  <a:lnTo>
                    <a:pt x="18307" y="8379"/>
                  </a:lnTo>
                  <a:cubicBezTo>
                    <a:pt x="17687" y="8379"/>
                    <a:pt x="17113" y="8456"/>
                    <a:pt x="17031" y="8549"/>
                  </a:cubicBezTo>
                  <a:cubicBezTo>
                    <a:pt x="16936" y="8656"/>
                    <a:pt x="16902" y="8438"/>
                    <a:pt x="16936" y="7955"/>
                  </a:cubicBezTo>
                  <a:cubicBezTo>
                    <a:pt x="17025" y="6676"/>
                    <a:pt x="16937" y="6642"/>
                    <a:pt x="13588" y="6623"/>
                  </a:cubicBezTo>
                  <a:cubicBezTo>
                    <a:pt x="11648" y="6613"/>
                    <a:pt x="10604" y="6674"/>
                    <a:pt x="10464" y="6806"/>
                  </a:cubicBezTo>
                  <a:cubicBezTo>
                    <a:pt x="10337" y="6925"/>
                    <a:pt x="10254" y="7367"/>
                    <a:pt x="10254" y="7913"/>
                  </a:cubicBezTo>
                  <a:lnTo>
                    <a:pt x="10254" y="8822"/>
                  </a:lnTo>
                  <a:lnTo>
                    <a:pt x="9317" y="8828"/>
                  </a:lnTo>
                  <a:lnTo>
                    <a:pt x="8381" y="8836"/>
                  </a:lnTo>
                  <a:lnTo>
                    <a:pt x="8381" y="7999"/>
                  </a:lnTo>
                  <a:cubicBezTo>
                    <a:pt x="8381" y="6765"/>
                    <a:pt x="8168" y="6605"/>
                    <a:pt x="6507" y="6605"/>
                  </a:cubicBezTo>
                  <a:cubicBezTo>
                    <a:pt x="5254" y="6605"/>
                    <a:pt x="5100" y="6644"/>
                    <a:pt x="4880" y="7001"/>
                  </a:cubicBezTo>
                  <a:cubicBezTo>
                    <a:pt x="4746" y="7217"/>
                    <a:pt x="4638" y="7636"/>
                    <a:pt x="4638" y="7931"/>
                  </a:cubicBezTo>
                  <a:lnTo>
                    <a:pt x="4638" y="8469"/>
                  </a:lnTo>
                  <a:lnTo>
                    <a:pt x="3406" y="8411"/>
                  </a:lnTo>
                  <a:lnTo>
                    <a:pt x="2173" y="8352"/>
                  </a:lnTo>
                  <a:lnTo>
                    <a:pt x="2328" y="7701"/>
                  </a:lnTo>
                  <a:cubicBezTo>
                    <a:pt x="2824" y="5622"/>
                    <a:pt x="4525" y="3086"/>
                    <a:pt x="6246" y="1857"/>
                  </a:cubicBezTo>
                  <a:cubicBezTo>
                    <a:pt x="7606" y="886"/>
                    <a:pt x="8547" y="557"/>
                    <a:pt x="10275" y="449"/>
                  </a:cubicBezTo>
                  <a:cubicBezTo>
                    <a:pt x="10498" y="435"/>
                    <a:pt x="10707" y="427"/>
                    <a:pt x="10907" y="42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06" name="Railroad Crossing"/>
            <p:cNvSpPr/>
            <p:nvPr/>
          </p:nvSpPr>
          <p:spPr>
            <a:xfrm>
              <a:off x="60126" y="2719912"/>
              <a:ext cx="4737101" cy="473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rgbClr val="ED22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07" name="Railroad Crossing"/>
            <p:cNvSpPr/>
            <p:nvPr/>
          </p:nvSpPr>
          <p:spPr>
            <a:xfrm>
              <a:off x="7513014" y="2719912"/>
              <a:ext cx="4737101" cy="473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44" y="0"/>
                    <a:pt x="0" y="4844"/>
                    <a:pt x="0" y="10799"/>
                  </a:cubicBezTo>
                  <a:cubicBezTo>
                    <a:pt x="0" y="16754"/>
                    <a:pt x="4844" y="21600"/>
                    <a:pt x="10799" y="21600"/>
                  </a:cubicBezTo>
                  <a:cubicBezTo>
                    <a:pt x="16754" y="21600"/>
                    <a:pt x="21600" y="16754"/>
                    <a:pt x="21600" y="10799"/>
                  </a:cubicBezTo>
                  <a:cubicBezTo>
                    <a:pt x="21600" y="4844"/>
                    <a:pt x="16754" y="0"/>
                    <a:pt x="10799" y="0"/>
                  </a:cubicBezTo>
                  <a:close/>
                  <a:moveTo>
                    <a:pt x="10799" y="792"/>
                  </a:moveTo>
                  <a:cubicBezTo>
                    <a:pt x="13009" y="792"/>
                    <a:pt x="15054" y="1511"/>
                    <a:pt x="16712" y="2729"/>
                  </a:cubicBezTo>
                  <a:lnTo>
                    <a:pt x="10799" y="8641"/>
                  </a:lnTo>
                  <a:lnTo>
                    <a:pt x="4888" y="2729"/>
                  </a:lnTo>
                  <a:cubicBezTo>
                    <a:pt x="6546" y="1511"/>
                    <a:pt x="8589" y="792"/>
                    <a:pt x="10799" y="792"/>
                  </a:cubicBezTo>
                  <a:close/>
                  <a:moveTo>
                    <a:pt x="2729" y="4888"/>
                  </a:moveTo>
                  <a:lnTo>
                    <a:pt x="8641" y="10799"/>
                  </a:lnTo>
                  <a:lnTo>
                    <a:pt x="2729" y="16712"/>
                  </a:lnTo>
                  <a:cubicBezTo>
                    <a:pt x="1511" y="15054"/>
                    <a:pt x="792" y="13009"/>
                    <a:pt x="792" y="10799"/>
                  </a:cubicBezTo>
                  <a:cubicBezTo>
                    <a:pt x="792" y="8589"/>
                    <a:pt x="1511" y="6546"/>
                    <a:pt x="2729" y="4888"/>
                  </a:cubicBezTo>
                  <a:close/>
                  <a:moveTo>
                    <a:pt x="18871" y="4888"/>
                  </a:moveTo>
                  <a:cubicBezTo>
                    <a:pt x="20089" y="6546"/>
                    <a:pt x="20808" y="8589"/>
                    <a:pt x="20808" y="10799"/>
                  </a:cubicBezTo>
                  <a:cubicBezTo>
                    <a:pt x="20808" y="13009"/>
                    <a:pt x="20089" y="15054"/>
                    <a:pt x="18871" y="16712"/>
                  </a:cubicBezTo>
                  <a:lnTo>
                    <a:pt x="12959" y="10799"/>
                  </a:lnTo>
                  <a:lnTo>
                    <a:pt x="18871" y="4888"/>
                  </a:lnTo>
                  <a:close/>
                  <a:moveTo>
                    <a:pt x="10799" y="12959"/>
                  </a:moveTo>
                  <a:lnTo>
                    <a:pt x="16712" y="18871"/>
                  </a:lnTo>
                  <a:cubicBezTo>
                    <a:pt x="15054" y="20089"/>
                    <a:pt x="13009" y="20808"/>
                    <a:pt x="10799" y="20808"/>
                  </a:cubicBezTo>
                  <a:cubicBezTo>
                    <a:pt x="8589" y="20808"/>
                    <a:pt x="6546" y="20089"/>
                    <a:pt x="4888" y="18871"/>
                  </a:cubicBezTo>
                  <a:lnTo>
                    <a:pt x="10799" y="12959"/>
                  </a:lnTo>
                  <a:close/>
                </a:path>
              </a:pathLst>
            </a:custGeom>
            <a:solidFill>
              <a:srgbClr val="ED220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 wish you would stop, drop, …"/>
          <p:cNvSpPr txBox="1"/>
          <p:nvPr>
            <p:ph type="title"/>
          </p:nvPr>
        </p:nvSpPr>
        <p:spPr>
          <a:xfrm>
            <a:off x="79929" y="117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 wish you would stop, drop, … </a:t>
            </a:r>
          </a:p>
        </p:txBody>
      </p:sp>
      <p:sp>
        <p:nvSpPr>
          <p:cNvPr id="811" name="… and reflect."/>
          <p:cNvSpPr txBox="1"/>
          <p:nvPr/>
        </p:nvSpPr>
        <p:spPr>
          <a:xfrm>
            <a:off x="7478494" y="5160190"/>
            <a:ext cx="7509821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b="1"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… and reflect.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hanks for listening."/>
          <p:cNvSpPr txBox="1"/>
          <p:nvPr/>
        </p:nvSpPr>
        <p:spPr>
          <a:xfrm>
            <a:off x="9510915" y="6466128"/>
            <a:ext cx="5362170" cy="78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Thanks for listening.</a:t>
            </a:r>
          </a:p>
        </p:txBody>
      </p:sp>
      <p:sp>
        <p:nvSpPr>
          <p:cNvPr id="814" name="The End"/>
          <p:cNvSpPr txBox="1"/>
          <p:nvPr>
            <p:ph type="title"/>
          </p:nvPr>
        </p:nvSpPr>
        <p:spPr>
          <a:xfrm>
            <a:off x="10107662" y="3848039"/>
            <a:ext cx="4168676" cy="1433163"/>
          </a:xfrm>
          <a:prstGeom prst="rect">
            <a:avLst/>
          </a:prstGeom>
        </p:spPr>
        <p:txBody>
          <a:bodyPr/>
          <a:lstStyle>
            <a:lvl1pPr defTabSz="2413955">
              <a:defRPr spc="-168" sz="8415"/>
            </a:lvl1pPr>
          </a:lstStyle>
          <a:p>
            <a:pPr/>
            <a:r>
              <a:t>The 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chnical Skills: Classes"/>
          <p:cNvSpPr txBox="1"/>
          <p:nvPr/>
        </p:nvSpPr>
        <p:spPr>
          <a:xfrm>
            <a:off x="817908" y="107067"/>
            <a:ext cx="884072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Technical Skills: </a:t>
            </a:r>
            <a:r>
              <a:rPr>
                <a:solidFill>
                  <a:srgbClr val="FF40FF"/>
                </a:solidFill>
              </a:rPr>
              <a:t>Classes</a:t>
            </a:r>
          </a:p>
        </p:txBody>
      </p:sp>
      <p:sp>
        <p:nvSpPr>
          <p:cNvPr id="817" name="Every class must convey the…"/>
          <p:cNvSpPr txBox="1"/>
          <p:nvPr/>
        </p:nvSpPr>
        <p:spPr>
          <a:xfrm>
            <a:off x="1347345" y="2850870"/>
            <a:ext cx="8344511" cy="225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40FF"/>
                </a:solidFill>
              </a:defRPr>
            </a:pPr>
            <a:r>
              <a:t>Every class must convey the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“how” in a concise manner. It </a:t>
            </a:r>
          </a:p>
          <a:p>
            <a:pPr algn="l">
              <a:defRPr sz="4800">
                <a:solidFill>
                  <a:srgbClr val="FF40FF"/>
                </a:solidFill>
              </a:defRPr>
            </a:pPr>
            <a:r>
              <a:t>is either </a:t>
            </a:r>
            <a:r>
              <a:rPr i="1"/>
              <a:t>atomic</a:t>
            </a:r>
            <a:r>
              <a:t> or </a:t>
            </a:r>
            <a:r>
              <a:rPr i="1"/>
              <a:t>composite. </a:t>
            </a:r>
          </a:p>
        </p:txBody>
      </p:sp>
      <p:sp>
        <p:nvSpPr>
          <p:cNvPr id="818" name="An atomic class comes with…"/>
          <p:cNvSpPr txBox="1"/>
          <p:nvPr/>
        </p:nvSpPr>
        <p:spPr>
          <a:xfrm>
            <a:off x="3176719" y="6333166"/>
            <a:ext cx="10548824" cy="225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433FF"/>
                </a:solidFill>
              </a:defRPr>
            </a:pPr>
            <a:r>
              <a:t>An </a:t>
            </a:r>
            <a:r>
              <a:rPr i="1"/>
              <a:t>atomic</a:t>
            </a:r>
            <a:r>
              <a:t> class comes with </a:t>
            </a:r>
          </a:p>
          <a:p>
            <a:pPr algn="l">
              <a:defRPr sz="4800">
                <a:solidFill>
                  <a:srgbClr val="0433FF"/>
                </a:solidFill>
              </a:defRPr>
            </a:pPr>
            <a:r>
              <a:t>a purpose statement that explains</a:t>
            </a:r>
          </a:p>
          <a:p>
            <a:pPr algn="l">
              <a:defRPr i="1" sz="4800">
                <a:solidFill>
                  <a:srgbClr val="0433FF"/>
                </a:solidFill>
              </a:defRPr>
            </a:pPr>
            <a:r>
              <a:t>what unique </a:t>
            </a:r>
            <a:r>
              <a:rPr i="0"/>
              <a:t>information it represents. </a:t>
            </a:r>
          </a:p>
        </p:txBody>
      </p:sp>
      <p:sp>
        <p:nvSpPr>
          <p:cNvPr id="819" name="A composite class comes with…"/>
          <p:cNvSpPr txBox="1"/>
          <p:nvPr/>
        </p:nvSpPr>
        <p:spPr>
          <a:xfrm>
            <a:off x="1951834" y="9514425"/>
            <a:ext cx="9588704" cy="225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0000"/>
                </a:solidFill>
              </a:defRPr>
            </a:pPr>
            <a:r>
              <a:t>A </a:t>
            </a:r>
            <a:r>
              <a:rPr i="1"/>
              <a:t>composite</a:t>
            </a:r>
            <a:r>
              <a:t> class comes with 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t>a purpose statement that indicates</a:t>
            </a:r>
          </a:p>
          <a:p>
            <a:pPr algn="l">
              <a:defRPr sz="4800">
                <a:solidFill>
                  <a:srgbClr val="000000"/>
                </a:solidFill>
              </a:defRPr>
            </a:pPr>
            <a:r>
              <a:t>to </a:t>
            </a:r>
            <a:r>
              <a:rPr i="1"/>
              <a:t>which</a:t>
            </a:r>
            <a:r>
              <a:t> classes it delegates. </a:t>
            </a:r>
          </a:p>
        </p:txBody>
      </p:sp>
      <p:pic>
        <p:nvPicPr>
          <p:cNvPr id="820" name="9780201310054.jpg.jpeg" descr="9780201310054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1709" y="347561"/>
            <a:ext cx="6490448" cy="8135595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Favor Composition…"/>
          <p:cNvSpPr txBox="1"/>
          <p:nvPr/>
        </p:nvSpPr>
        <p:spPr>
          <a:xfrm>
            <a:off x="15163443" y="9486841"/>
            <a:ext cx="7381429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spcBef>
                <a:spcPts val="1600"/>
              </a:spcBef>
              <a:defRPr sz="6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Favor Composition </a:t>
            </a:r>
          </a:p>
          <a:p>
            <a:pPr algn="just" defTabSz="457200">
              <a:spcBef>
                <a:spcPts val="1600"/>
              </a:spcBef>
              <a:defRPr sz="6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Over Inheritance.</a:t>
            </a:r>
          </a:p>
        </p:txBody>
      </p:sp>
      <p:sp>
        <p:nvSpPr>
          <p:cNvPr id="822" name="(chapter 4)"/>
          <p:cNvSpPr txBox="1"/>
          <p:nvPr/>
        </p:nvSpPr>
        <p:spPr>
          <a:xfrm>
            <a:off x="20572809" y="12080770"/>
            <a:ext cx="146532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spcBef>
                <a:spcPts val="1600"/>
              </a:spcBef>
              <a:defRPr sz="22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(chapter 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he Big Picture: How to turn novices into basic sw devs"/>
          <p:cNvSpPr txBox="1"/>
          <p:nvPr>
            <p:ph type="body" idx="21"/>
          </p:nvPr>
        </p:nvSpPr>
        <p:spPr>
          <a:xfrm>
            <a:off x="155033" y="-157389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Big Picture: How to turn novices into basic sw devs</a:t>
            </a:r>
          </a:p>
        </p:txBody>
      </p:sp>
      <p:sp>
        <p:nvSpPr>
          <p:cNvPr id="260" name="five core courses (plus one 6-month co-op)…"/>
          <p:cNvSpPr txBox="1"/>
          <p:nvPr>
            <p:ph type="body" sz="half" idx="1"/>
          </p:nvPr>
        </p:nvSpPr>
        <p:spPr>
          <a:xfrm>
            <a:off x="1206500" y="2420956"/>
            <a:ext cx="9963829" cy="8256012"/>
          </a:xfrm>
          <a:prstGeom prst="rect">
            <a:avLst/>
          </a:prstGeom>
        </p:spPr>
        <p:txBody>
          <a:bodyPr/>
          <a:lstStyle/>
          <a:p>
            <a:pPr marL="481584" indent="-481584" defTabSz="1926287">
              <a:spcBef>
                <a:spcPts val="3500"/>
              </a:spcBef>
              <a:defRPr sz="3792"/>
            </a:pPr>
            <a:r>
              <a:t>five core courses (plus one 6-month co-op) </a:t>
            </a:r>
          </a:p>
          <a:p>
            <a:pPr marL="481584" indent="-481584" defTabSz="1926287">
              <a:spcBef>
                <a:spcPts val="3500"/>
              </a:spcBef>
              <a:defRPr sz="3792"/>
            </a:pPr>
            <a:r>
              <a:t>key ideas across all courses, scaled from 5-liners to 15Kloc per semester: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fundamentals are more important than currently fashionable industry ideas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design code systematically (techn. or “hard” skills)</a:t>
            </a:r>
          </a:p>
          <a:p>
            <a:pPr lvl="1" marL="963168" indent="-481584" defTabSz="1926287">
              <a:spcBef>
                <a:spcPts val="3500"/>
              </a:spcBef>
              <a:defRPr sz="3792"/>
            </a:pPr>
            <a:r>
              <a:t>programming is a people discipline (social or “soft” skills)</a:t>
            </a:r>
          </a:p>
          <a:p>
            <a:pPr lvl="1" marL="571881" indent="-481584" defTabSz="1926287">
              <a:spcBef>
                <a:spcPts val="3500"/>
              </a:spcBef>
              <a:defRPr sz="3792"/>
            </a:pPr>
            <a:r>
              <a:t>final course is about “grace under pressure”  </a:t>
            </a:r>
          </a:p>
        </p:txBody>
      </p:sp>
      <p:sp>
        <p:nvSpPr>
          <p:cNvPr id="261" name="Fundamentals I…"/>
          <p:cNvSpPr/>
          <p:nvPr/>
        </p:nvSpPr>
        <p:spPr>
          <a:xfrm>
            <a:off x="16088318" y="11079771"/>
            <a:ext cx="3679905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FFFFFF"/>
                </a:solidFill>
              </a:rPr>
              <a:t>Fundamentals I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sys. design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pair prog.</a:t>
            </a:r>
          </a:p>
        </p:txBody>
      </p:sp>
      <p:sp>
        <p:nvSpPr>
          <p:cNvPr id="262" name="Fundamentals II…"/>
          <p:cNvSpPr/>
          <p:nvPr/>
        </p:nvSpPr>
        <p:spPr>
          <a:xfrm>
            <a:off x="12159663" y="8352792"/>
            <a:ext cx="3679904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II 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sys. design w/ typed OO;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pair prog.</a:t>
            </a:r>
          </a:p>
        </p:txBody>
      </p:sp>
      <p:sp>
        <p:nvSpPr>
          <p:cNvPr id="263" name="Logic…"/>
          <p:cNvSpPr/>
          <p:nvPr/>
        </p:nvSpPr>
        <p:spPr>
          <a:xfrm>
            <a:off x="19847205" y="8352792"/>
            <a:ext cx="3679904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Logic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stating properties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run-time checks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static checks</a:t>
            </a:r>
          </a:p>
        </p:txBody>
      </p:sp>
      <p:sp>
        <p:nvSpPr>
          <p:cNvPr id="264" name="Fundamentals III…"/>
          <p:cNvSpPr/>
          <p:nvPr/>
        </p:nvSpPr>
        <p:spPr>
          <a:xfrm>
            <a:off x="15866654" y="5789090"/>
            <a:ext cx="3679905" cy="2106531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III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code that does not fit into your head</a:t>
            </a:r>
          </a:p>
        </p:txBody>
      </p:sp>
      <p:sp>
        <p:nvSpPr>
          <p:cNvPr id="265" name="Fundamentals IV…"/>
          <p:cNvSpPr/>
          <p:nvPr/>
        </p:nvSpPr>
        <p:spPr>
          <a:xfrm>
            <a:off x="15866654" y="1972542"/>
            <a:ext cx="3679905" cy="2106530"/>
          </a:xfrm>
          <a:prstGeom prst="roundRect">
            <a:avLst>
              <a:gd name="adj" fmla="val 9043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Fundamentals IV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very large, distr.</a:t>
            </a:r>
          </a:p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inspections</a:t>
            </a:r>
          </a:p>
        </p:txBody>
      </p:sp>
      <p:sp>
        <p:nvSpPr>
          <p:cNvPr id="266" name="6-mo co-op"/>
          <p:cNvSpPr/>
          <p:nvPr/>
        </p:nvSpPr>
        <p:spPr>
          <a:xfrm>
            <a:off x="12031912" y="4526785"/>
            <a:ext cx="11792715" cy="1111951"/>
          </a:xfrm>
          <a:prstGeom prst="roundRect">
            <a:avLst>
              <a:gd name="adj" fmla="val 17132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6-mo co-op 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10551515" y="10779051"/>
            <a:ext cx="5576231" cy="2707971"/>
            <a:chOff x="0" y="49488"/>
            <a:chExt cx="5576229" cy="2707970"/>
          </a:xfrm>
        </p:grpSpPr>
        <p:pic>
          <p:nvPicPr>
            <p:cNvPr id="267" name="htdp-2e-large.jpg" descr="htdp-2e-large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3319587" y="49488"/>
              <a:ext cx="2256643" cy="2707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How to Design Programs"/>
            <p:cNvSpPr txBox="1"/>
            <p:nvPr/>
          </p:nvSpPr>
          <p:spPr>
            <a:xfrm>
              <a:off x="0" y="1923718"/>
              <a:ext cx="4804969" cy="585112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How to Design Programs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et’s talk about “U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talk about “Us”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4943120" y="-198647"/>
            <a:ext cx="9780420" cy="9991205"/>
            <a:chOff x="0" y="0"/>
            <a:chExt cx="9780419" cy="9991203"/>
          </a:xfrm>
        </p:grpSpPr>
        <p:pic>
          <p:nvPicPr>
            <p:cNvPr id="273" name="fe0a87940c7ae4f3acdf00a1813d063d.jpg" descr="fe0a87940c7ae4f3acdf00a1813d063d.jpg"/>
            <p:cNvPicPr>
              <a:picLocks noChangeAspect="1"/>
            </p:cNvPicPr>
            <p:nvPr/>
          </p:nvPicPr>
          <p:blipFill>
            <a:blip r:embed="rId2">
              <a:alphaModFix amt="26386"/>
              <a:extLst/>
            </a:blip>
            <a:srcRect l="0" t="0" r="0" b="0"/>
            <a:stretch>
              <a:fillRect/>
            </a:stretch>
          </p:blipFill>
          <p:spPr>
            <a:xfrm flipH="1" rot="120000">
              <a:off x="165814" y="161934"/>
              <a:ext cx="9448790" cy="966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interface IDirection {…"/>
            <p:cNvSpPr txBox="1"/>
            <p:nvPr/>
          </p:nvSpPr>
          <p:spPr>
            <a:xfrm>
              <a:off x="1522161" y="2014214"/>
              <a:ext cx="6414212" cy="3776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interface IDirection {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// the starting point for sliding this row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public int start();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// are there hasNext tiles to slide in this row? 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public boolean hasNext(int i);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// the index of the next tile to slide in this row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  public int next(int i);</a:t>
              </a:r>
            </a:p>
            <a:p>
              <a:pPr algn="l">
                <a:defRPr>
                  <a:solidFill>
                    <a:srgbClr val="0433FF"/>
                  </a:solidFill>
                </a:defRPr>
              </a:pPr>
              <a:r>
                <a:t>}  </a:t>
              </a:r>
            </a:p>
          </p:txBody>
        </p:sp>
      </p:grpSp>
      <p:sp>
        <p:nvSpPr>
          <p:cNvPr id="276" name="Us"/>
          <p:cNvSpPr txBox="1"/>
          <p:nvPr/>
        </p:nvSpPr>
        <p:spPr>
          <a:xfrm>
            <a:off x="132354" y="107106"/>
            <a:ext cx="150266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</a:t>
            </a:r>
          </a:p>
        </p:txBody>
      </p:sp>
      <p:sp>
        <p:nvSpPr>
          <p:cNvPr id="289" name="Connection Line"/>
          <p:cNvSpPr/>
          <p:nvPr/>
        </p:nvSpPr>
        <p:spPr>
          <a:xfrm>
            <a:off x="7396450" y="8362581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78" name="Text Document"/>
          <p:cNvSpPr/>
          <p:nvPr/>
        </p:nvSpPr>
        <p:spPr>
          <a:xfrm>
            <a:off x="12878951" y="11167195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9" name="create code"/>
          <p:cNvSpPr txBox="1"/>
          <p:nvPr/>
        </p:nvSpPr>
        <p:spPr>
          <a:xfrm>
            <a:off x="8701095" y="7158580"/>
            <a:ext cx="3042676" cy="124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rPr>
                <a:solidFill>
                  <a:srgbClr val="000000"/>
                </a:solidFill>
              </a:rPr>
              <a:t>create</a:t>
            </a:r>
            <a:r>
              <a:t>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280" name="Male"/>
          <p:cNvSpPr/>
          <p:nvPr/>
        </p:nvSpPr>
        <p:spPr>
          <a:xfrm>
            <a:off x="5744823" y="9949126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Brain Front"/>
          <p:cNvSpPr/>
          <p:nvPr/>
        </p:nvSpPr>
        <p:spPr>
          <a:xfrm>
            <a:off x="5703448" y="9466154"/>
            <a:ext cx="1375836" cy="114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8302" y="9"/>
                </a:moveTo>
                <a:cubicBezTo>
                  <a:pt x="6982" y="101"/>
                  <a:pt x="5943" y="867"/>
                  <a:pt x="5256" y="1602"/>
                </a:cubicBezTo>
                <a:cubicBezTo>
                  <a:pt x="5021" y="1852"/>
                  <a:pt x="4829" y="2167"/>
                  <a:pt x="4726" y="2528"/>
                </a:cubicBezTo>
                <a:cubicBezTo>
                  <a:pt x="4627" y="2877"/>
                  <a:pt x="4605" y="3232"/>
                  <a:pt x="4671" y="3567"/>
                </a:cubicBezTo>
                <a:cubicBezTo>
                  <a:pt x="4747" y="3948"/>
                  <a:pt x="4927" y="4283"/>
                  <a:pt x="5162" y="4487"/>
                </a:cubicBezTo>
                <a:cubicBezTo>
                  <a:pt x="5228" y="4546"/>
                  <a:pt x="5327" y="4527"/>
                  <a:pt x="5370" y="4448"/>
                </a:cubicBezTo>
                <a:cubicBezTo>
                  <a:pt x="5730" y="3830"/>
                  <a:pt x="6309" y="3389"/>
                  <a:pt x="6844" y="3323"/>
                </a:cubicBezTo>
                <a:cubicBezTo>
                  <a:pt x="6925" y="3310"/>
                  <a:pt x="7003" y="3371"/>
                  <a:pt x="7024" y="3463"/>
                </a:cubicBezTo>
                <a:cubicBezTo>
                  <a:pt x="7052" y="3587"/>
                  <a:pt x="6985" y="3704"/>
                  <a:pt x="6881" y="3711"/>
                </a:cubicBezTo>
                <a:cubicBezTo>
                  <a:pt x="6434" y="3770"/>
                  <a:pt x="5949" y="4146"/>
                  <a:pt x="5638" y="4678"/>
                </a:cubicBezTo>
                <a:cubicBezTo>
                  <a:pt x="5431" y="5033"/>
                  <a:pt x="5343" y="5387"/>
                  <a:pt x="5392" y="5670"/>
                </a:cubicBezTo>
                <a:cubicBezTo>
                  <a:pt x="5409" y="5768"/>
                  <a:pt x="5375" y="5873"/>
                  <a:pt x="5293" y="5912"/>
                </a:cubicBezTo>
                <a:cubicBezTo>
                  <a:pt x="5272" y="5919"/>
                  <a:pt x="5256" y="5926"/>
                  <a:pt x="5234" y="5926"/>
                </a:cubicBezTo>
                <a:cubicBezTo>
                  <a:pt x="5157" y="5926"/>
                  <a:pt x="5092" y="5866"/>
                  <a:pt x="5075" y="5774"/>
                </a:cubicBezTo>
                <a:cubicBezTo>
                  <a:pt x="5037" y="5590"/>
                  <a:pt x="5043" y="5387"/>
                  <a:pt x="5087" y="5177"/>
                </a:cubicBezTo>
                <a:cubicBezTo>
                  <a:pt x="5114" y="5046"/>
                  <a:pt x="5071" y="4907"/>
                  <a:pt x="4978" y="4822"/>
                </a:cubicBezTo>
                <a:cubicBezTo>
                  <a:pt x="4672" y="4559"/>
                  <a:pt x="4443" y="4139"/>
                  <a:pt x="4350" y="3666"/>
                </a:cubicBezTo>
                <a:cubicBezTo>
                  <a:pt x="4323" y="3534"/>
                  <a:pt x="4306" y="3403"/>
                  <a:pt x="4306" y="3272"/>
                </a:cubicBezTo>
                <a:cubicBezTo>
                  <a:pt x="4301" y="3101"/>
                  <a:pt x="4175" y="2982"/>
                  <a:pt x="4038" y="3015"/>
                </a:cubicBezTo>
                <a:cubicBezTo>
                  <a:pt x="3503" y="3159"/>
                  <a:pt x="2363" y="3724"/>
                  <a:pt x="1332" y="5524"/>
                </a:cubicBezTo>
                <a:cubicBezTo>
                  <a:pt x="595" y="6917"/>
                  <a:pt x="279" y="8480"/>
                  <a:pt x="426" y="9302"/>
                </a:cubicBezTo>
                <a:cubicBezTo>
                  <a:pt x="443" y="9492"/>
                  <a:pt x="486" y="9670"/>
                  <a:pt x="541" y="9827"/>
                </a:cubicBezTo>
                <a:cubicBezTo>
                  <a:pt x="595" y="9978"/>
                  <a:pt x="748" y="10038"/>
                  <a:pt x="868" y="9953"/>
                </a:cubicBezTo>
                <a:cubicBezTo>
                  <a:pt x="1179" y="9729"/>
                  <a:pt x="1484" y="9624"/>
                  <a:pt x="1751" y="9585"/>
                </a:cubicBezTo>
                <a:cubicBezTo>
                  <a:pt x="2292" y="9500"/>
                  <a:pt x="2756" y="9664"/>
                  <a:pt x="3051" y="9815"/>
                </a:cubicBezTo>
                <a:cubicBezTo>
                  <a:pt x="3231" y="9907"/>
                  <a:pt x="3400" y="10019"/>
                  <a:pt x="3542" y="10144"/>
                </a:cubicBezTo>
                <a:cubicBezTo>
                  <a:pt x="3635" y="10222"/>
                  <a:pt x="3765" y="10190"/>
                  <a:pt x="3825" y="10072"/>
                </a:cubicBezTo>
                <a:cubicBezTo>
                  <a:pt x="3967" y="9789"/>
                  <a:pt x="4148" y="9553"/>
                  <a:pt x="4350" y="9382"/>
                </a:cubicBezTo>
                <a:cubicBezTo>
                  <a:pt x="4416" y="9329"/>
                  <a:pt x="4507" y="9328"/>
                  <a:pt x="4562" y="9400"/>
                </a:cubicBezTo>
                <a:cubicBezTo>
                  <a:pt x="4638" y="9492"/>
                  <a:pt x="4623" y="9638"/>
                  <a:pt x="4541" y="9704"/>
                </a:cubicBezTo>
                <a:cubicBezTo>
                  <a:pt x="4170" y="10006"/>
                  <a:pt x="3885" y="10617"/>
                  <a:pt x="3820" y="11260"/>
                </a:cubicBezTo>
                <a:cubicBezTo>
                  <a:pt x="3776" y="11687"/>
                  <a:pt x="3836" y="12056"/>
                  <a:pt x="3989" y="12273"/>
                </a:cubicBezTo>
                <a:cubicBezTo>
                  <a:pt x="4043" y="12351"/>
                  <a:pt x="4055" y="12463"/>
                  <a:pt x="4001" y="12542"/>
                </a:cubicBezTo>
                <a:cubicBezTo>
                  <a:pt x="3968" y="12588"/>
                  <a:pt x="3924" y="12607"/>
                  <a:pt x="3875" y="12607"/>
                </a:cubicBezTo>
                <a:cubicBezTo>
                  <a:pt x="3831" y="12607"/>
                  <a:pt x="3788" y="12588"/>
                  <a:pt x="3755" y="12542"/>
                </a:cubicBezTo>
                <a:cubicBezTo>
                  <a:pt x="3531" y="12239"/>
                  <a:pt x="3438" y="11765"/>
                  <a:pt x="3493" y="11207"/>
                </a:cubicBezTo>
                <a:cubicBezTo>
                  <a:pt x="3503" y="11102"/>
                  <a:pt x="3520" y="11004"/>
                  <a:pt x="3542" y="10899"/>
                </a:cubicBezTo>
                <a:cubicBezTo>
                  <a:pt x="3569" y="10774"/>
                  <a:pt x="3537" y="10635"/>
                  <a:pt x="3455" y="10550"/>
                </a:cubicBezTo>
                <a:cubicBezTo>
                  <a:pt x="3122" y="10202"/>
                  <a:pt x="2472" y="9868"/>
                  <a:pt x="1801" y="9973"/>
                </a:cubicBezTo>
                <a:cubicBezTo>
                  <a:pt x="1774" y="9980"/>
                  <a:pt x="1746" y="9979"/>
                  <a:pt x="1719" y="9985"/>
                </a:cubicBezTo>
                <a:cubicBezTo>
                  <a:pt x="1113" y="10110"/>
                  <a:pt x="606" y="10616"/>
                  <a:pt x="355" y="11299"/>
                </a:cubicBezTo>
                <a:cubicBezTo>
                  <a:pt x="126" y="11930"/>
                  <a:pt x="0" y="12621"/>
                  <a:pt x="0" y="13351"/>
                </a:cubicBezTo>
                <a:cubicBezTo>
                  <a:pt x="0" y="16287"/>
                  <a:pt x="2063" y="18664"/>
                  <a:pt x="4606" y="18664"/>
                </a:cubicBezTo>
                <a:cubicBezTo>
                  <a:pt x="5899" y="18664"/>
                  <a:pt x="7073" y="18046"/>
                  <a:pt x="7908" y="17054"/>
                </a:cubicBezTo>
                <a:cubicBezTo>
                  <a:pt x="7957" y="17002"/>
                  <a:pt x="7946" y="16897"/>
                  <a:pt x="7880" y="16851"/>
                </a:cubicBezTo>
                <a:cubicBezTo>
                  <a:pt x="7766" y="16772"/>
                  <a:pt x="7661" y="16687"/>
                  <a:pt x="7563" y="16595"/>
                </a:cubicBezTo>
                <a:cubicBezTo>
                  <a:pt x="7503" y="16535"/>
                  <a:pt x="7477" y="16425"/>
                  <a:pt x="7521" y="16340"/>
                </a:cubicBezTo>
                <a:cubicBezTo>
                  <a:pt x="7575" y="16228"/>
                  <a:pt x="7690" y="16208"/>
                  <a:pt x="7766" y="16280"/>
                </a:cubicBezTo>
                <a:cubicBezTo>
                  <a:pt x="7952" y="16471"/>
                  <a:pt x="8651" y="17023"/>
                  <a:pt x="9289" y="17030"/>
                </a:cubicBezTo>
                <a:cubicBezTo>
                  <a:pt x="10009" y="17036"/>
                  <a:pt x="10599" y="16305"/>
                  <a:pt x="10599" y="15412"/>
                </a:cubicBezTo>
                <a:cubicBezTo>
                  <a:pt x="10599" y="15228"/>
                  <a:pt x="10571" y="15051"/>
                  <a:pt x="10527" y="14886"/>
                </a:cubicBezTo>
                <a:cubicBezTo>
                  <a:pt x="10374" y="14453"/>
                  <a:pt x="10080" y="14139"/>
                  <a:pt x="9649" y="13942"/>
                </a:cubicBezTo>
                <a:cubicBezTo>
                  <a:pt x="8716" y="13515"/>
                  <a:pt x="7390" y="13783"/>
                  <a:pt x="6615" y="14256"/>
                </a:cubicBezTo>
                <a:cubicBezTo>
                  <a:pt x="5846" y="14722"/>
                  <a:pt x="5343" y="15578"/>
                  <a:pt x="5338" y="15584"/>
                </a:cubicBezTo>
                <a:lnTo>
                  <a:pt x="5310" y="15630"/>
                </a:lnTo>
                <a:cubicBezTo>
                  <a:pt x="5261" y="15715"/>
                  <a:pt x="5152" y="15722"/>
                  <a:pt x="5097" y="15630"/>
                </a:cubicBezTo>
                <a:lnTo>
                  <a:pt x="5070" y="15584"/>
                </a:lnTo>
                <a:cubicBezTo>
                  <a:pt x="4442" y="14527"/>
                  <a:pt x="2920" y="14106"/>
                  <a:pt x="2046" y="14736"/>
                </a:cubicBezTo>
                <a:cubicBezTo>
                  <a:pt x="1970" y="14789"/>
                  <a:pt x="1872" y="14768"/>
                  <a:pt x="1823" y="14683"/>
                </a:cubicBezTo>
                <a:cubicBezTo>
                  <a:pt x="1768" y="14591"/>
                  <a:pt x="1791" y="14461"/>
                  <a:pt x="1872" y="14402"/>
                </a:cubicBezTo>
                <a:cubicBezTo>
                  <a:pt x="2773" y="13738"/>
                  <a:pt x="4213" y="14026"/>
                  <a:pt x="5043" y="14946"/>
                </a:cubicBezTo>
                <a:cubicBezTo>
                  <a:pt x="5136" y="15044"/>
                  <a:pt x="5271" y="15039"/>
                  <a:pt x="5353" y="14934"/>
                </a:cubicBezTo>
                <a:cubicBezTo>
                  <a:pt x="5593" y="14618"/>
                  <a:pt x="5981" y="14190"/>
                  <a:pt x="6467" y="13895"/>
                </a:cubicBezTo>
                <a:cubicBezTo>
                  <a:pt x="7323" y="13376"/>
                  <a:pt x="8732" y="13093"/>
                  <a:pt x="9763" y="13560"/>
                </a:cubicBezTo>
                <a:cubicBezTo>
                  <a:pt x="10052" y="13691"/>
                  <a:pt x="10292" y="13876"/>
                  <a:pt x="10478" y="14106"/>
                </a:cubicBezTo>
                <a:cubicBezTo>
                  <a:pt x="10489" y="14067"/>
                  <a:pt x="10506" y="14020"/>
                  <a:pt x="10517" y="13981"/>
                </a:cubicBezTo>
                <a:cubicBezTo>
                  <a:pt x="10446" y="12161"/>
                  <a:pt x="9840" y="11095"/>
                  <a:pt x="8634" y="10649"/>
                </a:cubicBezTo>
                <a:cubicBezTo>
                  <a:pt x="8547" y="10616"/>
                  <a:pt x="8491" y="10511"/>
                  <a:pt x="8513" y="10412"/>
                </a:cubicBezTo>
                <a:cubicBezTo>
                  <a:pt x="8535" y="10301"/>
                  <a:pt x="8628" y="10236"/>
                  <a:pt x="8721" y="10269"/>
                </a:cubicBezTo>
                <a:cubicBezTo>
                  <a:pt x="9289" y="10472"/>
                  <a:pt x="9735" y="10806"/>
                  <a:pt x="10074" y="11273"/>
                </a:cubicBezTo>
                <a:cubicBezTo>
                  <a:pt x="10139" y="11358"/>
                  <a:pt x="10254" y="11359"/>
                  <a:pt x="10309" y="11260"/>
                </a:cubicBezTo>
                <a:cubicBezTo>
                  <a:pt x="10483" y="10971"/>
                  <a:pt x="10599" y="10564"/>
                  <a:pt x="10599" y="10117"/>
                </a:cubicBezTo>
                <a:cubicBezTo>
                  <a:pt x="10599" y="9795"/>
                  <a:pt x="10538" y="9500"/>
                  <a:pt x="10440" y="9244"/>
                </a:cubicBezTo>
                <a:cubicBezTo>
                  <a:pt x="10435" y="9231"/>
                  <a:pt x="10429" y="9216"/>
                  <a:pt x="10423" y="9203"/>
                </a:cubicBezTo>
                <a:cubicBezTo>
                  <a:pt x="10423" y="9203"/>
                  <a:pt x="10423" y="9204"/>
                  <a:pt x="10423" y="9197"/>
                </a:cubicBezTo>
                <a:cubicBezTo>
                  <a:pt x="10401" y="9151"/>
                  <a:pt x="10386" y="9105"/>
                  <a:pt x="10358" y="9059"/>
                </a:cubicBezTo>
                <a:cubicBezTo>
                  <a:pt x="10336" y="9013"/>
                  <a:pt x="10315" y="8968"/>
                  <a:pt x="10299" y="8916"/>
                </a:cubicBezTo>
                <a:cubicBezTo>
                  <a:pt x="10135" y="8627"/>
                  <a:pt x="9867" y="8383"/>
                  <a:pt x="9518" y="8199"/>
                </a:cubicBezTo>
                <a:cubicBezTo>
                  <a:pt x="8868" y="7864"/>
                  <a:pt x="8082" y="7825"/>
                  <a:pt x="7558" y="8101"/>
                </a:cubicBezTo>
                <a:cubicBezTo>
                  <a:pt x="6952" y="8423"/>
                  <a:pt x="6505" y="9079"/>
                  <a:pt x="6390" y="9815"/>
                </a:cubicBezTo>
                <a:cubicBezTo>
                  <a:pt x="6314" y="10295"/>
                  <a:pt x="6352" y="11018"/>
                  <a:pt x="6953" y="11747"/>
                </a:cubicBezTo>
                <a:cubicBezTo>
                  <a:pt x="7018" y="11826"/>
                  <a:pt x="7024" y="11964"/>
                  <a:pt x="6953" y="12043"/>
                </a:cubicBezTo>
                <a:cubicBezTo>
                  <a:pt x="6920" y="12076"/>
                  <a:pt x="6882" y="12088"/>
                  <a:pt x="6844" y="12088"/>
                </a:cubicBezTo>
                <a:cubicBezTo>
                  <a:pt x="6800" y="12088"/>
                  <a:pt x="6762" y="12068"/>
                  <a:pt x="6729" y="12028"/>
                </a:cubicBezTo>
                <a:cubicBezTo>
                  <a:pt x="6178" y="11365"/>
                  <a:pt x="5949" y="10558"/>
                  <a:pt x="6074" y="9743"/>
                </a:cubicBezTo>
                <a:cubicBezTo>
                  <a:pt x="6102" y="9572"/>
                  <a:pt x="6139" y="9408"/>
                  <a:pt x="6194" y="9250"/>
                </a:cubicBezTo>
                <a:cubicBezTo>
                  <a:pt x="6248" y="9093"/>
                  <a:pt x="6238" y="8908"/>
                  <a:pt x="6156" y="8764"/>
                </a:cubicBezTo>
                <a:cubicBezTo>
                  <a:pt x="6145" y="8744"/>
                  <a:pt x="6139" y="8738"/>
                  <a:pt x="6139" y="8731"/>
                </a:cubicBezTo>
                <a:cubicBezTo>
                  <a:pt x="5932" y="8324"/>
                  <a:pt x="4863" y="6766"/>
                  <a:pt x="2718" y="7056"/>
                </a:cubicBezTo>
                <a:cubicBezTo>
                  <a:pt x="2620" y="7069"/>
                  <a:pt x="2527" y="6971"/>
                  <a:pt x="2538" y="6846"/>
                </a:cubicBezTo>
                <a:cubicBezTo>
                  <a:pt x="2543" y="6748"/>
                  <a:pt x="2609" y="6674"/>
                  <a:pt x="2691" y="6668"/>
                </a:cubicBezTo>
                <a:cubicBezTo>
                  <a:pt x="4650" y="6411"/>
                  <a:pt x="5904" y="7628"/>
                  <a:pt x="6390" y="8429"/>
                </a:cubicBezTo>
                <a:cubicBezTo>
                  <a:pt x="6445" y="8521"/>
                  <a:pt x="6560" y="8527"/>
                  <a:pt x="6625" y="8441"/>
                </a:cubicBezTo>
                <a:cubicBezTo>
                  <a:pt x="6849" y="8146"/>
                  <a:pt x="7122" y="7904"/>
                  <a:pt x="7439" y="7739"/>
                </a:cubicBezTo>
                <a:cubicBezTo>
                  <a:pt x="8039" y="7424"/>
                  <a:pt x="8928" y="7463"/>
                  <a:pt x="9654" y="7838"/>
                </a:cubicBezTo>
                <a:cubicBezTo>
                  <a:pt x="9916" y="7969"/>
                  <a:pt x="10134" y="8140"/>
                  <a:pt x="10314" y="8337"/>
                </a:cubicBezTo>
                <a:cubicBezTo>
                  <a:pt x="10330" y="8297"/>
                  <a:pt x="10347" y="8251"/>
                  <a:pt x="10363" y="8211"/>
                </a:cubicBezTo>
                <a:cubicBezTo>
                  <a:pt x="10511" y="7929"/>
                  <a:pt x="10599" y="7561"/>
                  <a:pt x="10599" y="7160"/>
                </a:cubicBezTo>
                <a:cubicBezTo>
                  <a:pt x="10599" y="6714"/>
                  <a:pt x="10489" y="6312"/>
                  <a:pt x="10309" y="6017"/>
                </a:cubicBezTo>
                <a:cubicBezTo>
                  <a:pt x="10303" y="6010"/>
                  <a:pt x="10304" y="6005"/>
                  <a:pt x="10299" y="5998"/>
                </a:cubicBezTo>
                <a:cubicBezTo>
                  <a:pt x="10206" y="5841"/>
                  <a:pt x="10041" y="5760"/>
                  <a:pt x="9883" y="5820"/>
                </a:cubicBezTo>
                <a:cubicBezTo>
                  <a:pt x="9675" y="5898"/>
                  <a:pt x="9462" y="5932"/>
                  <a:pt x="9255" y="5932"/>
                </a:cubicBezTo>
                <a:cubicBezTo>
                  <a:pt x="8949" y="5932"/>
                  <a:pt x="8660" y="5861"/>
                  <a:pt x="8436" y="5762"/>
                </a:cubicBezTo>
                <a:cubicBezTo>
                  <a:pt x="8360" y="5729"/>
                  <a:pt x="8311" y="5637"/>
                  <a:pt x="8327" y="5538"/>
                </a:cubicBezTo>
                <a:cubicBezTo>
                  <a:pt x="8344" y="5413"/>
                  <a:pt x="8453" y="5347"/>
                  <a:pt x="8546" y="5386"/>
                </a:cubicBezTo>
                <a:cubicBezTo>
                  <a:pt x="8960" y="5577"/>
                  <a:pt x="9589" y="5624"/>
                  <a:pt x="10053" y="5302"/>
                </a:cubicBezTo>
                <a:cubicBezTo>
                  <a:pt x="10086" y="5276"/>
                  <a:pt x="10118" y="5248"/>
                  <a:pt x="10150" y="5222"/>
                </a:cubicBezTo>
                <a:cubicBezTo>
                  <a:pt x="10259" y="5124"/>
                  <a:pt x="10347" y="4999"/>
                  <a:pt x="10413" y="4855"/>
                </a:cubicBezTo>
                <a:cubicBezTo>
                  <a:pt x="10522" y="4592"/>
                  <a:pt x="10592" y="4270"/>
                  <a:pt x="10592" y="3929"/>
                </a:cubicBezTo>
                <a:lnTo>
                  <a:pt x="10592" y="3922"/>
                </a:lnTo>
                <a:cubicBezTo>
                  <a:pt x="10592" y="3647"/>
                  <a:pt x="10511" y="3369"/>
                  <a:pt x="10363" y="3159"/>
                </a:cubicBezTo>
                <a:cubicBezTo>
                  <a:pt x="9840" y="2397"/>
                  <a:pt x="9190" y="2095"/>
                  <a:pt x="8426" y="2259"/>
                </a:cubicBezTo>
                <a:cubicBezTo>
                  <a:pt x="8344" y="2279"/>
                  <a:pt x="8262" y="2232"/>
                  <a:pt x="8235" y="2140"/>
                </a:cubicBezTo>
                <a:cubicBezTo>
                  <a:pt x="8197" y="2022"/>
                  <a:pt x="8258" y="1898"/>
                  <a:pt x="8361" y="1871"/>
                </a:cubicBezTo>
                <a:cubicBezTo>
                  <a:pt x="9087" y="1714"/>
                  <a:pt x="9736" y="1924"/>
                  <a:pt x="10282" y="2489"/>
                </a:cubicBezTo>
                <a:cubicBezTo>
                  <a:pt x="10353" y="2568"/>
                  <a:pt x="10468" y="2523"/>
                  <a:pt x="10490" y="2411"/>
                </a:cubicBezTo>
                <a:cubicBezTo>
                  <a:pt x="10506" y="2306"/>
                  <a:pt x="10522" y="2160"/>
                  <a:pt x="10517" y="1970"/>
                </a:cubicBezTo>
                <a:cubicBezTo>
                  <a:pt x="10495" y="886"/>
                  <a:pt x="10195" y="118"/>
                  <a:pt x="8885" y="13"/>
                </a:cubicBezTo>
                <a:cubicBezTo>
                  <a:pt x="8685" y="-3"/>
                  <a:pt x="8490" y="-4"/>
                  <a:pt x="8302" y="9"/>
                </a:cubicBezTo>
                <a:close/>
                <a:moveTo>
                  <a:pt x="13298" y="9"/>
                </a:moveTo>
                <a:cubicBezTo>
                  <a:pt x="13110" y="-4"/>
                  <a:pt x="12915" y="-3"/>
                  <a:pt x="12715" y="13"/>
                </a:cubicBezTo>
                <a:cubicBezTo>
                  <a:pt x="11405" y="118"/>
                  <a:pt x="11105" y="886"/>
                  <a:pt x="11083" y="1970"/>
                </a:cubicBezTo>
                <a:cubicBezTo>
                  <a:pt x="11078" y="2160"/>
                  <a:pt x="11094" y="2306"/>
                  <a:pt x="11110" y="2411"/>
                </a:cubicBezTo>
                <a:cubicBezTo>
                  <a:pt x="11132" y="2523"/>
                  <a:pt x="11247" y="2568"/>
                  <a:pt x="11318" y="2489"/>
                </a:cubicBezTo>
                <a:cubicBezTo>
                  <a:pt x="11864" y="1924"/>
                  <a:pt x="12513" y="1714"/>
                  <a:pt x="13239" y="1871"/>
                </a:cubicBezTo>
                <a:cubicBezTo>
                  <a:pt x="13342" y="1898"/>
                  <a:pt x="13403" y="2022"/>
                  <a:pt x="13365" y="2140"/>
                </a:cubicBezTo>
                <a:cubicBezTo>
                  <a:pt x="13338" y="2232"/>
                  <a:pt x="13256" y="2279"/>
                  <a:pt x="13174" y="2259"/>
                </a:cubicBezTo>
                <a:cubicBezTo>
                  <a:pt x="12410" y="2095"/>
                  <a:pt x="11760" y="2397"/>
                  <a:pt x="11237" y="3159"/>
                </a:cubicBezTo>
                <a:cubicBezTo>
                  <a:pt x="11089" y="3369"/>
                  <a:pt x="11008" y="3647"/>
                  <a:pt x="11008" y="3922"/>
                </a:cubicBezTo>
                <a:lnTo>
                  <a:pt x="11008" y="3929"/>
                </a:lnTo>
                <a:cubicBezTo>
                  <a:pt x="11008" y="4270"/>
                  <a:pt x="11078" y="4592"/>
                  <a:pt x="11187" y="4855"/>
                </a:cubicBezTo>
                <a:cubicBezTo>
                  <a:pt x="11253" y="4999"/>
                  <a:pt x="11341" y="5124"/>
                  <a:pt x="11450" y="5222"/>
                </a:cubicBezTo>
                <a:cubicBezTo>
                  <a:pt x="11482" y="5248"/>
                  <a:pt x="11514" y="5276"/>
                  <a:pt x="11547" y="5302"/>
                </a:cubicBezTo>
                <a:cubicBezTo>
                  <a:pt x="12011" y="5624"/>
                  <a:pt x="12640" y="5577"/>
                  <a:pt x="13054" y="5386"/>
                </a:cubicBezTo>
                <a:cubicBezTo>
                  <a:pt x="13147" y="5347"/>
                  <a:pt x="13256" y="5413"/>
                  <a:pt x="13273" y="5538"/>
                </a:cubicBezTo>
                <a:cubicBezTo>
                  <a:pt x="13289" y="5637"/>
                  <a:pt x="13240" y="5729"/>
                  <a:pt x="13164" y="5762"/>
                </a:cubicBezTo>
                <a:cubicBezTo>
                  <a:pt x="12940" y="5861"/>
                  <a:pt x="12651" y="5932"/>
                  <a:pt x="12345" y="5932"/>
                </a:cubicBezTo>
                <a:cubicBezTo>
                  <a:pt x="12138" y="5932"/>
                  <a:pt x="11925" y="5898"/>
                  <a:pt x="11717" y="5820"/>
                </a:cubicBezTo>
                <a:cubicBezTo>
                  <a:pt x="11559" y="5760"/>
                  <a:pt x="11394" y="5841"/>
                  <a:pt x="11301" y="5998"/>
                </a:cubicBezTo>
                <a:cubicBezTo>
                  <a:pt x="11296" y="6005"/>
                  <a:pt x="11297" y="6010"/>
                  <a:pt x="11291" y="6017"/>
                </a:cubicBezTo>
                <a:cubicBezTo>
                  <a:pt x="11111" y="6312"/>
                  <a:pt x="11001" y="6714"/>
                  <a:pt x="11001" y="7160"/>
                </a:cubicBezTo>
                <a:cubicBezTo>
                  <a:pt x="11001" y="7561"/>
                  <a:pt x="11089" y="7929"/>
                  <a:pt x="11237" y="8211"/>
                </a:cubicBezTo>
                <a:cubicBezTo>
                  <a:pt x="11253" y="8251"/>
                  <a:pt x="11270" y="8297"/>
                  <a:pt x="11286" y="8337"/>
                </a:cubicBezTo>
                <a:cubicBezTo>
                  <a:pt x="11466" y="8140"/>
                  <a:pt x="11684" y="7969"/>
                  <a:pt x="11946" y="7838"/>
                </a:cubicBezTo>
                <a:cubicBezTo>
                  <a:pt x="12672" y="7463"/>
                  <a:pt x="13561" y="7424"/>
                  <a:pt x="14161" y="7739"/>
                </a:cubicBezTo>
                <a:cubicBezTo>
                  <a:pt x="14478" y="7904"/>
                  <a:pt x="14751" y="8146"/>
                  <a:pt x="14975" y="8441"/>
                </a:cubicBezTo>
                <a:cubicBezTo>
                  <a:pt x="15040" y="8527"/>
                  <a:pt x="15155" y="8521"/>
                  <a:pt x="15210" y="8429"/>
                </a:cubicBezTo>
                <a:cubicBezTo>
                  <a:pt x="15696" y="7628"/>
                  <a:pt x="16950" y="6411"/>
                  <a:pt x="18909" y="6668"/>
                </a:cubicBezTo>
                <a:cubicBezTo>
                  <a:pt x="18991" y="6674"/>
                  <a:pt x="19057" y="6748"/>
                  <a:pt x="19062" y="6846"/>
                </a:cubicBezTo>
                <a:cubicBezTo>
                  <a:pt x="19073" y="6971"/>
                  <a:pt x="18980" y="7069"/>
                  <a:pt x="18882" y="7056"/>
                </a:cubicBezTo>
                <a:cubicBezTo>
                  <a:pt x="16737" y="6766"/>
                  <a:pt x="15668" y="8324"/>
                  <a:pt x="15461" y="8731"/>
                </a:cubicBezTo>
                <a:cubicBezTo>
                  <a:pt x="15461" y="8738"/>
                  <a:pt x="15455" y="8744"/>
                  <a:pt x="15444" y="8764"/>
                </a:cubicBezTo>
                <a:cubicBezTo>
                  <a:pt x="15362" y="8908"/>
                  <a:pt x="15352" y="9093"/>
                  <a:pt x="15406" y="9250"/>
                </a:cubicBezTo>
                <a:cubicBezTo>
                  <a:pt x="15461" y="9408"/>
                  <a:pt x="15498" y="9572"/>
                  <a:pt x="15526" y="9743"/>
                </a:cubicBezTo>
                <a:cubicBezTo>
                  <a:pt x="15651" y="10558"/>
                  <a:pt x="15422" y="11365"/>
                  <a:pt x="14871" y="12028"/>
                </a:cubicBezTo>
                <a:cubicBezTo>
                  <a:pt x="14838" y="12068"/>
                  <a:pt x="14800" y="12088"/>
                  <a:pt x="14756" y="12088"/>
                </a:cubicBezTo>
                <a:cubicBezTo>
                  <a:pt x="14718" y="12088"/>
                  <a:pt x="14680" y="12076"/>
                  <a:pt x="14647" y="12043"/>
                </a:cubicBezTo>
                <a:cubicBezTo>
                  <a:pt x="14576" y="11964"/>
                  <a:pt x="14582" y="11826"/>
                  <a:pt x="14647" y="11747"/>
                </a:cubicBezTo>
                <a:cubicBezTo>
                  <a:pt x="15248" y="11018"/>
                  <a:pt x="15286" y="10295"/>
                  <a:pt x="15210" y="9815"/>
                </a:cubicBezTo>
                <a:cubicBezTo>
                  <a:pt x="15095" y="9079"/>
                  <a:pt x="14648" y="8423"/>
                  <a:pt x="14042" y="8101"/>
                </a:cubicBezTo>
                <a:cubicBezTo>
                  <a:pt x="13518" y="7825"/>
                  <a:pt x="12732" y="7864"/>
                  <a:pt x="12082" y="8199"/>
                </a:cubicBezTo>
                <a:cubicBezTo>
                  <a:pt x="11733" y="8383"/>
                  <a:pt x="11465" y="8627"/>
                  <a:pt x="11301" y="8916"/>
                </a:cubicBezTo>
                <a:cubicBezTo>
                  <a:pt x="11285" y="8968"/>
                  <a:pt x="11264" y="9013"/>
                  <a:pt x="11242" y="9059"/>
                </a:cubicBezTo>
                <a:cubicBezTo>
                  <a:pt x="11214" y="9105"/>
                  <a:pt x="11199" y="9151"/>
                  <a:pt x="11177" y="9197"/>
                </a:cubicBezTo>
                <a:cubicBezTo>
                  <a:pt x="11177" y="9204"/>
                  <a:pt x="11177" y="9203"/>
                  <a:pt x="11177" y="9203"/>
                </a:cubicBezTo>
                <a:cubicBezTo>
                  <a:pt x="11171" y="9216"/>
                  <a:pt x="11165" y="9231"/>
                  <a:pt x="11160" y="9244"/>
                </a:cubicBezTo>
                <a:cubicBezTo>
                  <a:pt x="11062" y="9500"/>
                  <a:pt x="11001" y="9795"/>
                  <a:pt x="11001" y="10117"/>
                </a:cubicBezTo>
                <a:cubicBezTo>
                  <a:pt x="11001" y="10564"/>
                  <a:pt x="11117" y="10971"/>
                  <a:pt x="11291" y="11260"/>
                </a:cubicBezTo>
                <a:cubicBezTo>
                  <a:pt x="11346" y="11359"/>
                  <a:pt x="11461" y="11358"/>
                  <a:pt x="11526" y="11273"/>
                </a:cubicBezTo>
                <a:cubicBezTo>
                  <a:pt x="11865" y="10806"/>
                  <a:pt x="12311" y="10472"/>
                  <a:pt x="12879" y="10269"/>
                </a:cubicBezTo>
                <a:cubicBezTo>
                  <a:pt x="12972" y="10236"/>
                  <a:pt x="13065" y="10301"/>
                  <a:pt x="13087" y="10412"/>
                </a:cubicBezTo>
                <a:cubicBezTo>
                  <a:pt x="13109" y="10511"/>
                  <a:pt x="13053" y="10616"/>
                  <a:pt x="12966" y="10649"/>
                </a:cubicBezTo>
                <a:cubicBezTo>
                  <a:pt x="11760" y="11095"/>
                  <a:pt x="11154" y="12161"/>
                  <a:pt x="11083" y="13981"/>
                </a:cubicBezTo>
                <a:cubicBezTo>
                  <a:pt x="11094" y="14020"/>
                  <a:pt x="11111" y="14067"/>
                  <a:pt x="11122" y="14106"/>
                </a:cubicBezTo>
                <a:cubicBezTo>
                  <a:pt x="11308" y="13876"/>
                  <a:pt x="11548" y="13691"/>
                  <a:pt x="11837" y="13560"/>
                </a:cubicBezTo>
                <a:cubicBezTo>
                  <a:pt x="12868" y="13093"/>
                  <a:pt x="14277" y="13376"/>
                  <a:pt x="15133" y="13895"/>
                </a:cubicBezTo>
                <a:cubicBezTo>
                  <a:pt x="15619" y="14190"/>
                  <a:pt x="16007" y="14618"/>
                  <a:pt x="16247" y="14934"/>
                </a:cubicBezTo>
                <a:cubicBezTo>
                  <a:pt x="16329" y="15039"/>
                  <a:pt x="16465" y="15044"/>
                  <a:pt x="16557" y="14946"/>
                </a:cubicBezTo>
                <a:cubicBezTo>
                  <a:pt x="17387" y="14026"/>
                  <a:pt x="18827" y="13738"/>
                  <a:pt x="19728" y="14402"/>
                </a:cubicBezTo>
                <a:cubicBezTo>
                  <a:pt x="19809" y="14461"/>
                  <a:pt x="19832" y="14591"/>
                  <a:pt x="19777" y="14683"/>
                </a:cubicBezTo>
                <a:cubicBezTo>
                  <a:pt x="19728" y="14768"/>
                  <a:pt x="19630" y="14789"/>
                  <a:pt x="19554" y="14736"/>
                </a:cubicBezTo>
                <a:cubicBezTo>
                  <a:pt x="18680" y="14106"/>
                  <a:pt x="17158" y="14527"/>
                  <a:pt x="16530" y="15584"/>
                </a:cubicBezTo>
                <a:lnTo>
                  <a:pt x="16503" y="15630"/>
                </a:lnTo>
                <a:cubicBezTo>
                  <a:pt x="16448" y="15722"/>
                  <a:pt x="16339" y="15715"/>
                  <a:pt x="16290" y="15630"/>
                </a:cubicBezTo>
                <a:lnTo>
                  <a:pt x="16262" y="15584"/>
                </a:lnTo>
                <a:cubicBezTo>
                  <a:pt x="16257" y="15578"/>
                  <a:pt x="15754" y="14722"/>
                  <a:pt x="14985" y="14256"/>
                </a:cubicBezTo>
                <a:cubicBezTo>
                  <a:pt x="14210" y="13783"/>
                  <a:pt x="12884" y="13515"/>
                  <a:pt x="11951" y="13942"/>
                </a:cubicBezTo>
                <a:cubicBezTo>
                  <a:pt x="11520" y="14139"/>
                  <a:pt x="11226" y="14453"/>
                  <a:pt x="11073" y="14886"/>
                </a:cubicBezTo>
                <a:cubicBezTo>
                  <a:pt x="11029" y="15051"/>
                  <a:pt x="11001" y="15228"/>
                  <a:pt x="11001" y="15412"/>
                </a:cubicBezTo>
                <a:cubicBezTo>
                  <a:pt x="11001" y="16305"/>
                  <a:pt x="11591" y="17036"/>
                  <a:pt x="12311" y="17030"/>
                </a:cubicBezTo>
                <a:cubicBezTo>
                  <a:pt x="12949" y="17023"/>
                  <a:pt x="13648" y="16471"/>
                  <a:pt x="13834" y="16280"/>
                </a:cubicBezTo>
                <a:cubicBezTo>
                  <a:pt x="13910" y="16208"/>
                  <a:pt x="14025" y="16228"/>
                  <a:pt x="14079" y="16340"/>
                </a:cubicBezTo>
                <a:cubicBezTo>
                  <a:pt x="14123" y="16425"/>
                  <a:pt x="14097" y="16535"/>
                  <a:pt x="14037" y="16595"/>
                </a:cubicBezTo>
                <a:cubicBezTo>
                  <a:pt x="13939" y="16686"/>
                  <a:pt x="13834" y="16772"/>
                  <a:pt x="13720" y="16851"/>
                </a:cubicBezTo>
                <a:cubicBezTo>
                  <a:pt x="13654" y="16897"/>
                  <a:pt x="13643" y="17002"/>
                  <a:pt x="13692" y="17054"/>
                </a:cubicBezTo>
                <a:cubicBezTo>
                  <a:pt x="14527" y="18046"/>
                  <a:pt x="15701" y="18664"/>
                  <a:pt x="16994" y="18664"/>
                </a:cubicBezTo>
                <a:cubicBezTo>
                  <a:pt x="19537" y="18664"/>
                  <a:pt x="21600" y="16287"/>
                  <a:pt x="21600" y="13351"/>
                </a:cubicBezTo>
                <a:cubicBezTo>
                  <a:pt x="21600" y="12621"/>
                  <a:pt x="21474" y="11930"/>
                  <a:pt x="21245" y="11299"/>
                </a:cubicBezTo>
                <a:cubicBezTo>
                  <a:pt x="20994" y="10616"/>
                  <a:pt x="20487" y="10110"/>
                  <a:pt x="19881" y="9985"/>
                </a:cubicBezTo>
                <a:cubicBezTo>
                  <a:pt x="19854" y="9979"/>
                  <a:pt x="19826" y="9980"/>
                  <a:pt x="19799" y="9973"/>
                </a:cubicBezTo>
                <a:cubicBezTo>
                  <a:pt x="19128" y="9868"/>
                  <a:pt x="18478" y="10202"/>
                  <a:pt x="18145" y="10550"/>
                </a:cubicBezTo>
                <a:cubicBezTo>
                  <a:pt x="18063" y="10635"/>
                  <a:pt x="18031" y="10774"/>
                  <a:pt x="18058" y="10899"/>
                </a:cubicBezTo>
                <a:cubicBezTo>
                  <a:pt x="18080" y="11004"/>
                  <a:pt x="18097" y="11102"/>
                  <a:pt x="18107" y="11207"/>
                </a:cubicBezTo>
                <a:cubicBezTo>
                  <a:pt x="18162" y="11765"/>
                  <a:pt x="18069" y="12239"/>
                  <a:pt x="17845" y="12542"/>
                </a:cubicBezTo>
                <a:cubicBezTo>
                  <a:pt x="17812" y="12588"/>
                  <a:pt x="17769" y="12607"/>
                  <a:pt x="17725" y="12607"/>
                </a:cubicBezTo>
                <a:cubicBezTo>
                  <a:pt x="17676" y="12607"/>
                  <a:pt x="17632" y="12588"/>
                  <a:pt x="17599" y="12542"/>
                </a:cubicBezTo>
                <a:cubicBezTo>
                  <a:pt x="17545" y="12463"/>
                  <a:pt x="17557" y="12351"/>
                  <a:pt x="17611" y="12273"/>
                </a:cubicBezTo>
                <a:cubicBezTo>
                  <a:pt x="17764" y="12056"/>
                  <a:pt x="17824" y="11687"/>
                  <a:pt x="17780" y="11260"/>
                </a:cubicBezTo>
                <a:cubicBezTo>
                  <a:pt x="17715" y="10617"/>
                  <a:pt x="17430" y="10006"/>
                  <a:pt x="17059" y="9704"/>
                </a:cubicBezTo>
                <a:cubicBezTo>
                  <a:pt x="16977" y="9638"/>
                  <a:pt x="16962" y="9492"/>
                  <a:pt x="17038" y="9400"/>
                </a:cubicBezTo>
                <a:cubicBezTo>
                  <a:pt x="17093" y="9328"/>
                  <a:pt x="17184" y="9329"/>
                  <a:pt x="17250" y="9382"/>
                </a:cubicBezTo>
                <a:cubicBezTo>
                  <a:pt x="17452" y="9553"/>
                  <a:pt x="17633" y="9789"/>
                  <a:pt x="17775" y="10072"/>
                </a:cubicBezTo>
                <a:cubicBezTo>
                  <a:pt x="17835" y="10190"/>
                  <a:pt x="17965" y="10222"/>
                  <a:pt x="18058" y="10144"/>
                </a:cubicBezTo>
                <a:cubicBezTo>
                  <a:pt x="18200" y="10019"/>
                  <a:pt x="18369" y="9907"/>
                  <a:pt x="18549" y="9815"/>
                </a:cubicBezTo>
                <a:cubicBezTo>
                  <a:pt x="18844" y="9664"/>
                  <a:pt x="19308" y="9500"/>
                  <a:pt x="19849" y="9585"/>
                </a:cubicBezTo>
                <a:cubicBezTo>
                  <a:pt x="20116" y="9624"/>
                  <a:pt x="20421" y="9729"/>
                  <a:pt x="20732" y="9953"/>
                </a:cubicBezTo>
                <a:cubicBezTo>
                  <a:pt x="20852" y="10038"/>
                  <a:pt x="21005" y="9978"/>
                  <a:pt x="21059" y="9827"/>
                </a:cubicBezTo>
                <a:cubicBezTo>
                  <a:pt x="21114" y="9670"/>
                  <a:pt x="21157" y="9492"/>
                  <a:pt x="21174" y="9302"/>
                </a:cubicBezTo>
                <a:cubicBezTo>
                  <a:pt x="21321" y="8480"/>
                  <a:pt x="21005" y="6917"/>
                  <a:pt x="20268" y="5524"/>
                </a:cubicBezTo>
                <a:cubicBezTo>
                  <a:pt x="19237" y="3724"/>
                  <a:pt x="18097" y="3160"/>
                  <a:pt x="17562" y="3015"/>
                </a:cubicBezTo>
                <a:cubicBezTo>
                  <a:pt x="17425" y="2982"/>
                  <a:pt x="17299" y="3101"/>
                  <a:pt x="17294" y="3272"/>
                </a:cubicBezTo>
                <a:cubicBezTo>
                  <a:pt x="17294" y="3403"/>
                  <a:pt x="17277" y="3534"/>
                  <a:pt x="17250" y="3666"/>
                </a:cubicBezTo>
                <a:cubicBezTo>
                  <a:pt x="17157" y="4139"/>
                  <a:pt x="16928" y="4559"/>
                  <a:pt x="16622" y="4822"/>
                </a:cubicBezTo>
                <a:cubicBezTo>
                  <a:pt x="16529" y="4907"/>
                  <a:pt x="16486" y="5046"/>
                  <a:pt x="16513" y="5177"/>
                </a:cubicBezTo>
                <a:cubicBezTo>
                  <a:pt x="16557" y="5387"/>
                  <a:pt x="16563" y="5590"/>
                  <a:pt x="16525" y="5774"/>
                </a:cubicBezTo>
                <a:cubicBezTo>
                  <a:pt x="16509" y="5866"/>
                  <a:pt x="16443" y="5926"/>
                  <a:pt x="16366" y="5926"/>
                </a:cubicBezTo>
                <a:cubicBezTo>
                  <a:pt x="16344" y="5926"/>
                  <a:pt x="16328" y="5919"/>
                  <a:pt x="16307" y="5912"/>
                </a:cubicBezTo>
                <a:cubicBezTo>
                  <a:pt x="16225" y="5873"/>
                  <a:pt x="16191" y="5768"/>
                  <a:pt x="16208" y="5670"/>
                </a:cubicBezTo>
                <a:cubicBezTo>
                  <a:pt x="16257" y="5387"/>
                  <a:pt x="16169" y="5033"/>
                  <a:pt x="15962" y="4678"/>
                </a:cubicBezTo>
                <a:cubicBezTo>
                  <a:pt x="15651" y="4146"/>
                  <a:pt x="15166" y="3770"/>
                  <a:pt x="14719" y="3711"/>
                </a:cubicBezTo>
                <a:cubicBezTo>
                  <a:pt x="14615" y="3704"/>
                  <a:pt x="14548" y="3587"/>
                  <a:pt x="14576" y="3463"/>
                </a:cubicBezTo>
                <a:cubicBezTo>
                  <a:pt x="14597" y="3371"/>
                  <a:pt x="14675" y="3310"/>
                  <a:pt x="14756" y="3323"/>
                </a:cubicBezTo>
                <a:cubicBezTo>
                  <a:pt x="15291" y="3389"/>
                  <a:pt x="15870" y="3830"/>
                  <a:pt x="16230" y="4448"/>
                </a:cubicBezTo>
                <a:cubicBezTo>
                  <a:pt x="16274" y="4527"/>
                  <a:pt x="16372" y="4546"/>
                  <a:pt x="16438" y="4487"/>
                </a:cubicBezTo>
                <a:cubicBezTo>
                  <a:pt x="16673" y="4283"/>
                  <a:pt x="16853" y="3948"/>
                  <a:pt x="16929" y="3567"/>
                </a:cubicBezTo>
                <a:cubicBezTo>
                  <a:pt x="16995" y="3232"/>
                  <a:pt x="16973" y="2877"/>
                  <a:pt x="16874" y="2528"/>
                </a:cubicBezTo>
                <a:cubicBezTo>
                  <a:pt x="16771" y="2167"/>
                  <a:pt x="16579" y="1852"/>
                  <a:pt x="16344" y="1602"/>
                </a:cubicBezTo>
                <a:cubicBezTo>
                  <a:pt x="15657" y="867"/>
                  <a:pt x="14618" y="101"/>
                  <a:pt x="13298" y="9"/>
                </a:cubicBezTo>
                <a:close/>
                <a:moveTo>
                  <a:pt x="10805" y="16504"/>
                </a:moveTo>
                <a:cubicBezTo>
                  <a:pt x="10505" y="17122"/>
                  <a:pt x="9959" y="17535"/>
                  <a:pt x="9337" y="17535"/>
                </a:cubicBezTo>
                <a:cubicBezTo>
                  <a:pt x="9119" y="17535"/>
                  <a:pt x="8901" y="17481"/>
                  <a:pt x="8704" y="17383"/>
                </a:cubicBezTo>
                <a:cubicBezTo>
                  <a:pt x="8524" y="17298"/>
                  <a:pt x="8317" y="17338"/>
                  <a:pt x="8181" y="17496"/>
                </a:cubicBezTo>
                <a:cubicBezTo>
                  <a:pt x="7247" y="18560"/>
                  <a:pt x="5976" y="19177"/>
                  <a:pt x="4656" y="19177"/>
                </a:cubicBezTo>
                <a:cubicBezTo>
                  <a:pt x="4355" y="19177"/>
                  <a:pt x="4060" y="19144"/>
                  <a:pt x="3771" y="19085"/>
                </a:cubicBezTo>
                <a:cubicBezTo>
                  <a:pt x="4518" y="20590"/>
                  <a:pt x="5883" y="21596"/>
                  <a:pt x="7444" y="21596"/>
                </a:cubicBezTo>
                <a:cubicBezTo>
                  <a:pt x="8644" y="21596"/>
                  <a:pt x="9693" y="20997"/>
                  <a:pt x="10467" y="20031"/>
                </a:cubicBezTo>
                <a:cubicBezTo>
                  <a:pt x="10560" y="19913"/>
                  <a:pt x="10685" y="19855"/>
                  <a:pt x="10810" y="19855"/>
                </a:cubicBezTo>
                <a:cubicBezTo>
                  <a:pt x="10936" y="19855"/>
                  <a:pt x="11062" y="19913"/>
                  <a:pt x="11155" y="20031"/>
                </a:cubicBezTo>
                <a:cubicBezTo>
                  <a:pt x="11930" y="20997"/>
                  <a:pt x="12978" y="21596"/>
                  <a:pt x="14178" y="21596"/>
                </a:cubicBezTo>
                <a:cubicBezTo>
                  <a:pt x="15739" y="21596"/>
                  <a:pt x="17102" y="20590"/>
                  <a:pt x="17850" y="19085"/>
                </a:cubicBezTo>
                <a:cubicBezTo>
                  <a:pt x="17566" y="19144"/>
                  <a:pt x="17272" y="19177"/>
                  <a:pt x="16967" y="19177"/>
                </a:cubicBezTo>
                <a:cubicBezTo>
                  <a:pt x="15630" y="19177"/>
                  <a:pt x="14357" y="18560"/>
                  <a:pt x="13430" y="17496"/>
                </a:cubicBezTo>
                <a:cubicBezTo>
                  <a:pt x="13288" y="17332"/>
                  <a:pt x="13086" y="17291"/>
                  <a:pt x="12906" y="17383"/>
                </a:cubicBezTo>
                <a:cubicBezTo>
                  <a:pt x="12704" y="17481"/>
                  <a:pt x="12492" y="17535"/>
                  <a:pt x="12273" y="17535"/>
                </a:cubicBezTo>
                <a:cubicBezTo>
                  <a:pt x="11651" y="17535"/>
                  <a:pt x="11105" y="17122"/>
                  <a:pt x="10805" y="1650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2" name="what is sufficiently intelligent to check my thinking while I create code?"/>
          <p:cNvSpPr/>
          <p:nvPr/>
        </p:nvSpPr>
        <p:spPr>
          <a:xfrm>
            <a:off x="7081577" y="8402794"/>
            <a:ext cx="11214101" cy="4733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310" y="10221"/>
                </a:lnTo>
                <a:lnTo>
                  <a:pt x="13310" y="21410"/>
                </a:lnTo>
                <a:cubicBezTo>
                  <a:pt x="13310" y="21515"/>
                  <a:pt x="13345" y="21600"/>
                  <a:pt x="13390" y="21600"/>
                </a:cubicBezTo>
                <a:lnTo>
                  <a:pt x="21519" y="21600"/>
                </a:lnTo>
                <a:cubicBezTo>
                  <a:pt x="21563" y="21600"/>
                  <a:pt x="21600" y="21515"/>
                  <a:pt x="21600" y="21410"/>
                </a:cubicBezTo>
                <a:lnTo>
                  <a:pt x="21600" y="9878"/>
                </a:lnTo>
                <a:cubicBezTo>
                  <a:pt x="21600" y="9773"/>
                  <a:pt x="21563" y="9688"/>
                  <a:pt x="21519" y="9688"/>
                </a:cubicBezTo>
                <a:lnTo>
                  <a:pt x="13687" y="9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what is sufficiently intelligent to check my thinking while I create code? </a:t>
            </a:r>
          </a:p>
        </p:txBody>
      </p:sp>
      <p:grpSp>
        <p:nvGrpSpPr>
          <p:cNvPr id="287" name="Group"/>
          <p:cNvGrpSpPr/>
          <p:nvPr/>
        </p:nvGrpSpPr>
        <p:grpSpPr>
          <a:xfrm>
            <a:off x="16572788" y="6927943"/>
            <a:ext cx="3773734" cy="3294646"/>
            <a:chOff x="0" y="0"/>
            <a:chExt cx="3773732" cy="3294645"/>
          </a:xfrm>
        </p:grpSpPr>
        <p:grpSp>
          <p:nvGrpSpPr>
            <p:cNvPr id="285" name="Group"/>
            <p:cNvGrpSpPr/>
            <p:nvPr/>
          </p:nvGrpSpPr>
          <p:grpSpPr>
            <a:xfrm>
              <a:off x="0" y="0"/>
              <a:ext cx="3773733" cy="3294646"/>
              <a:chOff x="0" y="0"/>
              <a:chExt cx="3773732" cy="3294645"/>
            </a:xfrm>
          </p:grpSpPr>
          <p:pic>
            <p:nvPicPr>
              <p:cNvPr id="283" name="unnamed.png" descr="unnamed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773733" cy="3294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4" name="AI !"/>
              <p:cNvSpPr txBox="1"/>
              <p:nvPr/>
            </p:nvSpPr>
            <p:spPr>
              <a:xfrm>
                <a:off x="1205413" y="752551"/>
                <a:ext cx="994563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AI !</a:t>
                </a:r>
              </a:p>
            </p:txBody>
          </p:sp>
        </p:grpSp>
        <p:sp>
          <p:nvSpPr>
            <p:cNvPr id="286" name="LATER"/>
            <p:cNvSpPr txBox="1"/>
            <p:nvPr/>
          </p:nvSpPr>
          <p:spPr>
            <a:xfrm>
              <a:off x="1362502" y="1653808"/>
              <a:ext cx="193212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>
                  <a:solidFill>
                    <a:srgbClr val="942192"/>
                  </a:solidFill>
                </a:defRPr>
              </a:lvl1pPr>
            </a:lstStyle>
            <a:p>
              <a:pPr/>
              <a:r>
                <a:t>LATER</a:t>
              </a:r>
            </a:p>
          </p:txBody>
        </p:sp>
      </p:grpSp>
      <p:sp>
        <p:nvSpPr>
          <p:cNvPr id="288" name="A Human Partner !!"/>
          <p:cNvSpPr/>
          <p:nvPr/>
        </p:nvSpPr>
        <p:spPr>
          <a:xfrm>
            <a:off x="7283374" y="1866926"/>
            <a:ext cx="15556707" cy="6486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648" y="0"/>
                </a:moveTo>
                <a:cubicBezTo>
                  <a:pt x="14599" y="0"/>
                  <a:pt x="14560" y="95"/>
                  <a:pt x="14560" y="211"/>
                </a:cubicBezTo>
                <a:lnTo>
                  <a:pt x="14560" y="3647"/>
                </a:lnTo>
                <a:lnTo>
                  <a:pt x="0" y="21600"/>
                </a:lnTo>
                <a:lnTo>
                  <a:pt x="14872" y="4229"/>
                </a:lnTo>
                <a:lnTo>
                  <a:pt x="21512" y="4229"/>
                </a:lnTo>
                <a:cubicBezTo>
                  <a:pt x="21561" y="4229"/>
                  <a:pt x="21600" y="4134"/>
                  <a:pt x="21600" y="4017"/>
                </a:cubicBezTo>
                <a:lnTo>
                  <a:pt x="21600" y="211"/>
                </a:lnTo>
                <a:cubicBezTo>
                  <a:pt x="21600" y="95"/>
                  <a:pt x="21561" y="0"/>
                  <a:pt x="21512" y="0"/>
                </a:cubicBezTo>
                <a:lnTo>
                  <a:pt x="14648" y="0"/>
                </a:ln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 Human Partner 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2"/>
      <p:bldP build="whole" bldLvl="1" animBg="1" rev="0" advAuto="0" spid="287" grpId="3"/>
      <p:bldP build="whole" bldLvl="1" animBg="1" rev="0" advAuto="0" spid="288" grpId="4"/>
      <p:bldP build="whole" bldLvl="1" animBg="1" rev="0" advAuto="0" spid="2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8912" y="2734074"/>
            <a:ext cx="6156312" cy="770502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Us"/>
          <p:cNvSpPr txBox="1"/>
          <p:nvPr/>
        </p:nvSpPr>
        <p:spPr>
          <a:xfrm>
            <a:off x="582982" y="-18069"/>
            <a:ext cx="1502665" cy="99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6000"/>
            </a:pPr>
            <a:r>
              <a:t>Us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16204110" y="3027153"/>
            <a:ext cx="7575245" cy="5738987"/>
            <a:chOff x="0" y="0"/>
            <a:chExt cx="7575243" cy="5738985"/>
          </a:xfrm>
        </p:grpSpPr>
        <p:sp>
          <p:nvSpPr>
            <p:cNvPr id="293" name="Male"/>
            <p:cNvSpPr/>
            <p:nvPr/>
          </p:nvSpPr>
          <p:spPr>
            <a:xfrm>
              <a:off x="6282158" y="2249827"/>
              <a:ext cx="1293086" cy="348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4" name="what?"/>
            <p:cNvSpPr/>
            <p:nvPr/>
          </p:nvSpPr>
          <p:spPr>
            <a:xfrm>
              <a:off x="0" y="0"/>
              <a:ext cx="6454379" cy="249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0"/>
                  </a:moveTo>
                  <a:cubicBezTo>
                    <a:pt x="95" y="0"/>
                    <a:pt x="0" y="246"/>
                    <a:pt x="0" y="550"/>
                  </a:cubicBezTo>
                  <a:lnTo>
                    <a:pt x="0" y="10441"/>
                  </a:lnTo>
                  <a:cubicBezTo>
                    <a:pt x="0" y="10745"/>
                    <a:pt x="95" y="10991"/>
                    <a:pt x="213" y="10991"/>
                  </a:cubicBezTo>
                  <a:lnTo>
                    <a:pt x="10859" y="10991"/>
                  </a:lnTo>
                  <a:lnTo>
                    <a:pt x="21600" y="21600"/>
                  </a:lnTo>
                  <a:lnTo>
                    <a:pt x="11730" y="9462"/>
                  </a:lnTo>
                  <a:lnTo>
                    <a:pt x="11730" y="550"/>
                  </a:lnTo>
                  <a:cubicBezTo>
                    <a:pt x="11730" y="246"/>
                    <a:pt x="11635" y="0"/>
                    <a:pt x="11518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00A1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what?</a:t>
              </a:r>
            </a:p>
          </p:txBody>
        </p:sp>
      </p:grpSp>
      <p:sp>
        <p:nvSpPr>
          <p:cNvPr id="296" name="how?"/>
          <p:cNvSpPr/>
          <p:nvPr/>
        </p:nvSpPr>
        <p:spPr>
          <a:xfrm>
            <a:off x="16204110" y="5306051"/>
            <a:ext cx="675560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" y="0"/>
                </a:moveTo>
                <a:cubicBezTo>
                  <a:pt x="91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91" y="21600"/>
                  <a:pt x="203" y="21600"/>
                </a:cubicBezTo>
                <a:lnTo>
                  <a:pt x="11004" y="21600"/>
                </a:lnTo>
                <a:cubicBezTo>
                  <a:pt x="11116" y="21600"/>
                  <a:pt x="11207" y="21116"/>
                  <a:pt x="11207" y="20520"/>
                </a:cubicBezTo>
                <a:lnTo>
                  <a:pt x="11207" y="9254"/>
                </a:lnTo>
                <a:lnTo>
                  <a:pt x="21600" y="7088"/>
                </a:lnTo>
                <a:lnTo>
                  <a:pt x="11207" y="4928"/>
                </a:lnTo>
                <a:lnTo>
                  <a:pt x="11207" y="1080"/>
                </a:lnTo>
                <a:cubicBezTo>
                  <a:pt x="11207" y="484"/>
                  <a:pt x="11116" y="0"/>
                  <a:pt x="11004" y="0"/>
                </a:cubicBezTo>
                <a:lnTo>
                  <a:pt x="203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297" name="why?"/>
          <p:cNvSpPr/>
          <p:nvPr/>
        </p:nvSpPr>
        <p:spPr>
          <a:xfrm>
            <a:off x="16259672" y="5978811"/>
            <a:ext cx="6644482" cy="3207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707" y="13049"/>
                </a:lnTo>
                <a:lnTo>
                  <a:pt x="206" y="13049"/>
                </a:lnTo>
                <a:cubicBezTo>
                  <a:pt x="92" y="13049"/>
                  <a:pt x="0" y="13240"/>
                  <a:pt x="0" y="13476"/>
                </a:cubicBezTo>
                <a:lnTo>
                  <a:pt x="0" y="21172"/>
                </a:lnTo>
                <a:cubicBezTo>
                  <a:pt x="0" y="21409"/>
                  <a:pt x="92" y="21600"/>
                  <a:pt x="206" y="21600"/>
                </a:cubicBezTo>
                <a:lnTo>
                  <a:pt x="11188" y="21600"/>
                </a:lnTo>
                <a:cubicBezTo>
                  <a:pt x="11302" y="21600"/>
                  <a:pt x="11395" y="21409"/>
                  <a:pt x="11395" y="21172"/>
                </a:cubicBezTo>
                <a:lnTo>
                  <a:pt x="11395" y="14235"/>
                </a:lnTo>
                <a:lnTo>
                  <a:pt x="21600" y="0"/>
                </a:lnTo>
                <a:close/>
              </a:path>
            </a:pathLst>
          </a:cu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302" name="Connection Line"/>
          <p:cNvSpPr/>
          <p:nvPr/>
        </p:nvSpPr>
        <p:spPr>
          <a:xfrm>
            <a:off x="2894373" y="3781193"/>
            <a:ext cx="5716464" cy="2625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2" fill="norm" stroke="1" extrusionOk="0">
                <a:moveTo>
                  <a:pt x="0" y="14528"/>
                </a:moveTo>
                <a:cubicBezTo>
                  <a:pt x="7665" y="-5388"/>
                  <a:pt x="14865" y="-4827"/>
                  <a:pt x="21600" y="16212"/>
                </a:cubicBezTo>
              </a:path>
            </a:pathLst>
          </a:cu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99" name="Text Document"/>
          <p:cNvSpPr/>
          <p:nvPr/>
        </p:nvSpPr>
        <p:spPr>
          <a:xfrm>
            <a:off x="8376874" y="6585808"/>
            <a:ext cx="813153" cy="105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gradFill>
            <a:gsLst>
              <a:gs pos="0">
                <a:srgbClr val="D5D5D5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0" name="create code"/>
          <p:cNvSpPr txBox="1"/>
          <p:nvPr/>
        </p:nvSpPr>
        <p:spPr>
          <a:xfrm>
            <a:off x="4199018" y="2577191"/>
            <a:ext cx="3042676" cy="1249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40FF"/>
                </a:solidFill>
              </a:defRPr>
            </a:pPr>
            <a:r>
              <a:rPr>
                <a:solidFill>
                  <a:srgbClr val="000000"/>
                </a:solidFill>
              </a:rPr>
              <a:t>create</a:t>
            </a:r>
            <a:r>
              <a:t> </a:t>
            </a:r>
            <a:r>
              <a:rPr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301" name="Male"/>
          <p:cNvSpPr/>
          <p:nvPr/>
        </p:nvSpPr>
        <p:spPr>
          <a:xfrm>
            <a:off x="1242746" y="5367738"/>
            <a:ext cx="1293086" cy="34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fill="norm" stroke="1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